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9"/>
  </p:notesMasterIdLst>
  <p:sldIdLst>
    <p:sldId id="342" r:id="rId2"/>
    <p:sldId id="376" r:id="rId3"/>
    <p:sldId id="378" r:id="rId4"/>
    <p:sldId id="383" r:id="rId5"/>
    <p:sldId id="382" r:id="rId6"/>
    <p:sldId id="384" r:id="rId7"/>
    <p:sldId id="385" r:id="rId8"/>
    <p:sldId id="386" r:id="rId9"/>
    <p:sldId id="379" r:id="rId10"/>
    <p:sldId id="388" r:id="rId11"/>
    <p:sldId id="387" r:id="rId12"/>
    <p:sldId id="389" r:id="rId13"/>
    <p:sldId id="446" r:id="rId14"/>
    <p:sldId id="390" r:id="rId15"/>
    <p:sldId id="391" r:id="rId16"/>
    <p:sldId id="392" r:id="rId17"/>
    <p:sldId id="393" r:id="rId18"/>
    <p:sldId id="394" r:id="rId19"/>
    <p:sldId id="395" r:id="rId20"/>
    <p:sldId id="396" r:id="rId21"/>
    <p:sldId id="397" r:id="rId22"/>
    <p:sldId id="399" r:id="rId23"/>
    <p:sldId id="400" r:id="rId24"/>
    <p:sldId id="401" r:id="rId25"/>
    <p:sldId id="447" r:id="rId26"/>
    <p:sldId id="402" r:id="rId27"/>
    <p:sldId id="403" r:id="rId28"/>
    <p:sldId id="404" r:id="rId29"/>
    <p:sldId id="405" r:id="rId30"/>
    <p:sldId id="406" r:id="rId31"/>
    <p:sldId id="407" r:id="rId32"/>
    <p:sldId id="408" r:id="rId33"/>
    <p:sldId id="449" r:id="rId34"/>
    <p:sldId id="452" r:id="rId35"/>
    <p:sldId id="450" r:id="rId36"/>
    <p:sldId id="377" r:id="rId37"/>
    <p:sldId id="409" r:id="rId38"/>
    <p:sldId id="410" r:id="rId39"/>
    <p:sldId id="411" r:id="rId40"/>
    <p:sldId id="412" r:id="rId41"/>
    <p:sldId id="413" r:id="rId42"/>
    <p:sldId id="414" r:id="rId43"/>
    <p:sldId id="415" r:id="rId44"/>
    <p:sldId id="416" r:id="rId45"/>
    <p:sldId id="417" r:id="rId46"/>
    <p:sldId id="418" r:id="rId47"/>
    <p:sldId id="419" r:id="rId48"/>
    <p:sldId id="420" r:id="rId49"/>
    <p:sldId id="421" r:id="rId50"/>
    <p:sldId id="422" r:id="rId51"/>
    <p:sldId id="423" r:id="rId52"/>
    <p:sldId id="424" r:id="rId53"/>
    <p:sldId id="425" r:id="rId54"/>
    <p:sldId id="426" r:id="rId55"/>
    <p:sldId id="428" r:id="rId56"/>
    <p:sldId id="429" r:id="rId57"/>
    <p:sldId id="430" r:id="rId58"/>
    <p:sldId id="431" r:id="rId59"/>
    <p:sldId id="432" r:id="rId60"/>
    <p:sldId id="433" r:id="rId61"/>
    <p:sldId id="434" r:id="rId62"/>
    <p:sldId id="435" r:id="rId63"/>
    <p:sldId id="448" r:id="rId64"/>
    <p:sldId id="453" r:id="rId65"/>
    <p:sldId id="451" r:id="rId66"/>
    <p:sldId id="380" r:id="rId67"/>
    <p:sldId id="436" r:id="rId68"/>
    <p:sldId id="437" r:id="rId69"/>
    <p:sldId id="438" r:id="rId70"/>
    <p:sldId id="439" r:id="rId71"/>
    <p:sldId id="440" r:id="rId72"/>
    <p:sldId id="381" r:id="rId73"/>
    <p:sldId id="441" r:id="rId74"/>
    <p:sldId id="442" r:id="rId75"/>
    <p:sldId id="443" r:id="rId76"/>
    <p:sldId id="444" r:id="rId77"/>
    <p:sldId id="445" r:id="rId7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900"/>
    <a:srgbClr val="6BE137"/>
    <a:srgbClr val="FFCC99"/>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81DE18-79F5-2744-B4F7-992867C84679}" v="59" dt="2025-02-24T09:16:57.16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11" autoAdjust="0"/>
    <p:restoredTop sz="93453" autoAdjust="0"/>
  </p:normalViewPr>
  <p:slideViewPr>
    <p:cSldViewPr snapToGrid="0">
      <p:cViewPr varScale="1">
        <p:scale>
          <a:sx n="82" d="100"/>
          <a:sy n="82" d="100"/>
        </p:scale>
        <p:origin x="82" y="821"/>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F41353-A0F4-4DD2-AF90-B2B2D232929F}" type="datetimeFigureOut">
              <a:rPr lang="zh-CN" altLang="en-US" smtClean="0"/>
              <a:t>2025/3/4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A74753-AFF2-43A3-98C7-386D01E4961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自定义版式">
    <p:bg>
      <p:bgPr>
        <a:pattFill prst="ltUpDiag">
          <a:fgClr>
            <a:srgbClr val="F2F2F2"/>
          </a:fgClr>
          <a:bgClr>
            <a:schemeClr val="bg1"/>
          </a:bgClr>
        </a:patt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spd="slow">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教学效果">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a:fillRect/>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0" y="404665"/>
            <a:ext cx="4108468"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effect</a:t>
            </a:r>
          </a:p>
        </p:txBody>
      </p:sp>
      <p:grpSp>
        <p:nvGrpSpPr>
          <p:cNvPr id="54" name="组合 53"/>
          <p:cNvGrpSpPr/>
          <p:nvPr userDrawn="1"/>
        </p:nvGrpSpPr>
        <p:grpSpPr>
          <a:xfrm>
            <a:off x="10128745" y="-340367"/>
            <a:ext cx="1705296" cy="1393103"/>
            <a:chOff x="7596559" y="-700407"/>
            <a:chExt cx="1278972" cy="1393103"/>
          </a:xfrm>
        </p:grpSpPr>
        <p:grpSp>
          <p:nvGrpSpPr>
            <p:cNvPr id="55" name="组合 54"/>
            <p:cNvGrpSpPr/>
            <p:nvPr userDrawn="1"/>
          </p:nvGrpSpPr>
          <p:grpSpPr>
            <a:xfrm>
              <a:off x="7596559" y="-700407"/>
              <a:ext cx="1278972" cy="1393103"/>
              <a:chOff x="7631852" y="336928"/>
              <a:chExt cx="900588" cy="4460224"/>
            </a:xfrm>
          </p:grpSpPr>
          <p:sp>
            <p:nvSpPr>
              <p:cNvPr id="58" name="圆角矩形 57"/>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9" name="圆角矩形 58"/>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6" name="TextBox 55"/>
            <p:cNvSpPr txBox="1"/>
            <p:nvPr userDrawn="1"/>
          </p:nvSpPr>
          <p:spPr>
            <a:xfrm>
              <a:off x="7692665" y="67741"/>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04</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57" name="TextBox 56"/>
            <p:cNvSpPr txBox="1"/>
            <p:nvPr userDrawn="1"/>
          </p:nvSpPr>
          <p:spPr>
            <a:xfrm>
              <a:off x="769908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教学效果</a:t>
              </a:r>
            </a:p>
          </p:txBody>
        </p:sp>
      </p:grpSp>
    </p:spTree>
  </p:cSld>
  <p:clrMapOvr>
    <a:masterClrMapping/>
  </p:clrMapOvr>
  <p:transition spd="slow">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946862"/>
      </p:ext>
    </p:extLst>
  </p:cSld>
  <p:clrMapOvr>
    <a:masterClrMapping/>
  </p:clrMapOvr>
  <p:transition spd="slow">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Tree>
  </p:cSld>
  <p:clrMapOvr>
    <a:masterClrMapping/>
  </p:clrMapOvr>
  <p:transition spd="slow">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教学分析">
    <p:spTree>
      <p:nvGrpSpPr>
        <p:cNvPr id="1" name=""/>
        <p:cNvGrpSpPr/>
        <p:nvPr/>
      </p:nvGrpSpPr>
      <p:grpSpPr>
        <a:xfrm>
          <a:off x="0" y="0"/>
          <a:ext cx="0" cy="0"/>
          <a:chOff x="0" y="0"/>
          <a:chExt cx="0" cy="0"/>
        </a:xfrm>
      </p:grpSpPr>
      <p:pic>
        <p:nvPicPr>
          <p:cNvPr id="11"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a:fillRect/>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userDrawn="1"/>
        </p:nvSpPr>
        <p:spPr>
          <a:xfrm>
            <a:off x="-28691" y="404665"/>
            <a:ext cx="4972564" cy="461665"/>
          </a:xfrm>
          <a:prstGeom prst="rect">
            <a:avLst/>
          </a:prstGeom>
          <a:noFill/>
        </p:spPr>
        <p:txBody>
          <a:bodyPr wrap="square" rtlCol="0">
            <a:spAutoFit/>
          </a:bodyPr>
          <a:lstStyle/>
          <a:p>
            <a:r>
              <a:rPr lang="en-US" altLang="zh-CN" sz="2400" dirty="0">
                <a:solidFill>
                  <a:schemeClr val="bg1">
                    <a:lumMod val="85000"/>
                  </a:schemeClr>
                </a:solidFill>
                <a:latin typeface="Helvetica Light" pitchFamily="50" charset="0"/>
              </a:rPr>
              <a:t>Teaching</a:t>
            </a:r>
            <a:r>
              <a:rPr lang="en-US" altLang="zh-CN" sz="2400" baseline="0" dirty="0">
                <a:solidFill>
                  <a:schemeClr val="bg1">
                    <a:lumMod val="85000"/>
                  </a:schemeClr>
                </a:solidFill>
                <a:latin typeface="Helvetica Light" pitchFamily="50" charset="0"/>
              </a:rPr>
              <a:t> </a:t>
            </a:r>
            <a:r>
              <a:rPr lang="en-US" altLang="zh-CN" sz="2400" dirty="0">
                <a:solidFill>
                  <a:schemeClr val="bg1">
                    <a:lumMod val="85000"/>
                  </a:schemeClr>
                </a:solidFill>
                <a:latin typeface="Helvetica Light" pitchFamily="50" charset="0"/>
              </a:rPr>
              <a:t>analysis</a:t>
            </a:r>
          </a:p>
        </p:txBody>
      </p:sp>
      <p:cxnSp>
        <p:nvCxnSpPr>
          <p:cNvPr id="35" name="直接连接符 34"/>
          <p:cNvCxnSpPr/>
          <p:nvPr userDrawn="1"/>
        </p:nvCxnSpPr>
        <p:spPr>
          <a:xfrm>
            <a:off x="-25478" y="980728"/>
            <a:ext cx="12242946" cy="0"/>
          </a:xfrm>
          <a:prstGeom prst="line">
            <a:avLst/>
          </a:prstGeom>
        </p:spPr>
        <p:style>
          <a:lnRef idx="2">
            <a:schemeClr val="accent5"/>
          </a:lnRef>
          <a:fillRef idx="0">
            <a:schemeClr val="accent5"/>
          </a:fillRef>
          <a:effectRef idx="1">
            <a:schemeClr val="accent5"/>
          </a:effectRef>
          <a:fontRef idx="minor">
            <a:schemeClr val="tx1"/>
          </a:fontRef>
        </p:style>
      </p:cxnSp>
      <p:grpSp>
        <p:nvGrpSpPr>
          <p:cNvPr id="42" name="组合 41"/>
          <p:cNvGrpSpPr/>
          <p:nvPr userDrawn="1"/>
        </p:nvGrpSpPr>
        <p:grpSpPr>
          <a:xfrm>
            <a:off x="4419649" y="-355198"/>
            <a:ext cx="1742672" cy="1397180"/>
            <a:chOff x="3314736" y="-715238"/>
            <a:chExt cx="1307004" cy="1397180"/>
          </a:xfrm>
        </p:grpSpPr>
        <p:grpSp>
          <p:nvGrpSpPr>
            <p:cNvPr id="43" name="组合 42"/>
            <p:cNvGrpSpPr/>
            <p:nvPr userDrawn="1"/>
          </p:nvGrpSpPr>
          <p:grpSpPr>
            <a:xfrm>
              <a:off x="3314736" y="-715238"/>
              <a:ext cx="1307004" cy="1397180"/>
              <a:chOff x="4227737" y="323875"/>
              <a:chExt cx="920327" cy="4473277"/>
            </a:xfrm>
          </p:grpSpPr>
          <p:sp>
            <p:nvSpPr>
              <p:cNvPr id="46" name="圆角矩形 45"/>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7" name="圆角矩形 46"/>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4" name="TextBox 43"/>
            <p:cNvSpPr txBox="1"/>
            <p:nvPr userDrawn="1"/>
          </p:nvSpPr>
          <p:spPr>
            <a:xfrm>
              <a:off x="3372889" y="44624"/>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01</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45" name="TextBox 44"/>
            <p:cNvSpPr txBox="1"/>
            <p:nvPr userDrawn="1"/>
          </p:nvSpPr>
          <p:spPr>
            <a:xfrm>
              <a:off x="3372889"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教学分析</a:t>
              </a: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par>
                                <p:cTn id="8" presetID="16" presetClass="entr" presetSubtype="21" fill="hold" nodeType="withEffect">
                                  <p:stCondLst>
                                    <p:cond delay="250"/>
                                  </p:stCondLst>
                                  <p:childTnLst>
                                    <p:set>
                                      <p:cBhvr>
                                        <p:cTn id="9" dur="1" fill="hold">
                                          <p:stCondLst>
                                            <p:cond delay="0"/>
                                          </p:stCondLst>
                                        </p:cTn>
                                        <p:tgtEl>
                                          <p:spTgt spid="35"/>
                                        </p:tgtEl>
                                        <p:attrNameLst>
                                          <p:attrName>style.visibility</p:attrName>
                                        </p:attrNameLst>
                                      </p:cBhvr>
                                      <p:to>
                                        <p:strVal val="visible"/>
                                      </p:to>
                                    </p:set>
                                    <p:animEffect transition="in" filter="barn(inVertical)">
                                      <p:cBhvr>
                                        <p:cTn id="10" dur="500"/>
                                        <p:tgtEl>
                                          <p:spTgt spid="35"/>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教学分析">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a:fillRect/>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p>
            <a:r>
              <a:rPr lang="en-US" altLang="zh-CN" sz="2400" dirty="0">
                <a:solidFill>
                  <a:schemeClr val="bg1">
                    <a:lumMod val="85000"/>
                  </a:schemeClr>
                </a:solidFill>
                <a:latin typeface="Helvetica Light" pitchFamily="50" charset="0"/>
              </a:rPr>
              <a:t>Teaching</a:t>
            </a:r>
            <a:r>
              <a:rPr lang="en-US" altLang="zh-CN" sz="2400" baseline="0" dirty="0">
                <a:solidFill>
                  <a:schemeClr val="bg1">
                    <a:lumMod val="85000"/>
                  </a:schemeClr>
                </a:solidFill>
                <a:latin typeface="Helvetica Light" pitchFamily="50" charset="0"/>
              </a:rPr>
              <a:t> </a:t>
            </a:r>
            <a:r>
              <a:rPr lang="en-US" altLang="zh-CN" sz="2400" dirty="0">
                <a:solidFill>
                  <a:schemeClr val="bg1">
                    <a:lumMod val="85000"/>
                  </a:schemeClr>
                </a:solidFill>
                <a:latin typeface="Helvetica Light" pitchFamily="50" charset="0"/>
              </a:rPr>
              <a:t>analysis</a:t>
            </a:r>
          </a:p>
        </p:txBody>
      </p:sp>
      <p:cxnSp>
        <p:nvCxnSpPr>
          <p:cNvPr id="35" name="直接连接符 34"/>
          <p:cNvCxnSpPr/>
          <p:nvPr userDrawn="1"/>
        </p:nvCxnSpPr>
        <p:spPr>
          <a:xfrm>
            <a:off x="75100" y="1016710"/>
            <a:ext cx="416234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p:cNvGrpSpPr/>
          <p:nvPr userDrawn="1"/>
        </p:nvGrpSpPr>
        <p:grpSpPr>
          <a:xfrm>
            <a:off x="4419649" y="-355198"/>
            <a:ext cx="1742672" cy="1397180"/>
            <a:chOff x="3314736" y="-715238"/>
            <a:chExt cx="1307004" cy="1397180"/>
          </a:xfrm>
        </p:grpSpPr>
        <p:grpSp>
          <p:nvGrpSpPr>
            <p:cNvPr id="43" name="组合 42"/>
            <p:cNvGrpSpPr/>
            <p:nvPr userDrawn="1"/>
          </p:nvGrpSpPr>
          <p:grpSpPr>
            <a:xfrm>
              <a:off x="3314736" y="-715238"/>
              <a:ext cx="1307004" cy="1397180"/>
              <a:chOff x="4227737" y="323875"/>
              <a:chExt cx="920327" cy="4473277"/>
            </a:xfrm>
          </p:grpSpPr>
          <p:sp>
            <p:nvSpPr>
              <p:cNvPr id="46" name="圆角矩形 45"/>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7" name="圆角矩形 46"/>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4" name="TextBox 43"/>
            <p:cNvSpPr txBox="1"/>
            <p:nvPr userDrawn="1"/>
          </p:nvSpPr>
          <p:spPr>
            <a:xfrm>
              <a:off x="3372889" y="44624"/>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01</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45" name="TextBox 44"/>
            <p:cNvSpPr txBox="1"/>
            <p:nvPr userDrawn="1"/>
          </p:nvSpPr>
          <p:spPr>
            <a:xfrm>
              <a:off x="3372889"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教学分析</a:t>
              </a:r>
            </a:p>
          </p:txBody>
        </p:sp>
      </p:grpSp>
    </p:spTree>
  </p:cSld>
  <p:clrMapOvr>
    <a:masterClrMapping/>
  </p:clrMapOvr>
  <p:transition spd="slow">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教学策略">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a:fillRect/>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6220703" cy="461665"/>
          </a:xfrm>
          <a:prstGeom prst="rect">
            <a:avLst/>
          </a:prstGeom>
          <a:noFill/>
        </p:spPr>
        <p:txBody>
          <a:bodyPr wrap="square" rtlCol="0">
            <a:spAutoFit/>
          </a:bodyPr>
          <a:lstStyle>
            <a:defPPr>
              <a:defRPr lang="zh-CN"/>
            </a:defPPr>
            <a:lvl1pPr>
              <a:defRPr sz="2400">
                <a:solidFill>
                  <a:schemeClr val="bg1">
                    <a:lumMod val="85000"/>
                  </a:schemeClr>
                </a:solidFill>
                <a:latin typeface="Helvetica Light" pitchFamily="50" charset="0"/>
              </a:defRPr>
            </a:lvl1pPr>
          </a:lstStyle>
          <a:p>
            <a:pPr lvl="0"/>
            <a:r>
              <a:rPr lang="en-US" altLang="zh-CN" sz="2400" dirty="0"/>
              <a:t>instructional strategies</a:t>
            </a:r>
          </a:p>
        </p:txBody>
      </p:sp>
      <p:grpSp>
        <p:nvGrpSpPr>
          <p:cNvPr id="60" name="组合 59"/>
          <p:cNvGrpSpPr/>
          <p:nvPr userDrawn="1"/>
        </p:nvGrpSpPr>
        <p:grpSpPr>
          <a:xfrm>
            <a:off x="6301954" y="-351838"/>
            <a:ext cx="1714296" cy="1394349"/>
            <a:chOff x="4726465" y="-711878"/>
            <a:chExt cx="1285722" cy="1394349"/>
          </a:xfrm>
        </p:grpSpPr>
        <p:grpSp>
          <p:nvGrpSpPr>
            <p:cNvPr id="61" name="组合 60"/>
            <p:cNvGrpSpPr/>
            <p:nvPr userDrawn="1"/>
          </p:nvGrpSpPr>
          <p:grpSpPr>
            <a:xfrm>
              <a:off x="4726465" y="-711878"/>
              <a:ext cx="1285722" cy="1394349"/>
              <a:chOff x="5322842" y="326129"/>
              <a:chExt cx="905342" cy="4464216"/>
            </a:xfrm>
          </p:grpSpPr>
          <p:sp>
            <p:nvSpPr>
              <p:cNvPr id="64" name="圆角矩形 63"/>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圆角矩形 64"/>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62" name="TextBox 61"/>
            <p:cNvSpPr txBox="1"/>
            <p:nvPr userDrawn="1"/>
          </p:nvSpPr>
          <p:spPr>
            <a:xfrm>
              <a:off x="4794471" y="56183"/>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02</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63" name="TextBox 62"/>
            <p:cNvSpPr txBox="1"/>
            <p:nvPr userDrawn="1"/>
          </p:nvSpPr>
          <p:spPr>
            <a:xfrm>
              <a:off x="477994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教学策略</a:t>
              </a: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par>
                                <p:cTn id="8" presetID="16" presetClass="entr" presetSubtype="21"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教学策略">
    <p:spTree>
      <p:nvGrpSpPr>
        <p:cNvPr id="1" name=""/>
        <p:cNvGrpSpPr/>
        <p:nvPr/>
      </p:nvGrpSpPr>
      <p:grpSpPr>
        <a:xfrm>
          <a:off x="0" y="0"/>
          <a:ext cx="0" cy="0"/>
          <a:chOff x="0" y="0"/>
          <a:chExt cx="0" cy="0"/>
        </a:xfrm>
      </p:grpSpPr>
      <p:pic>
        <p:nvPicPr>
          <p:cNvPr id="14"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a:fillRect/>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接连接符 14"/>
          <p:cNvCxnSpPr/>
          <p:nvPr userDrawn="1"/>
        </p:nvCxnSpPr>
        <p:spPr>
          <a:xfrm>
            <a:off x="-25478" y="980728"/>
            <a:ext cx="12242946" cy="0"/>
          </a:xfrm>
          <a:prstGeom prst="line">
            <a:avLst/>
          </a:prstGeom>
        </p:spPr>
        <p:style>
          <a:lnRef idx="2">
            <a:schemeClr val="accent5"/>
          </a:lnRef>
          <a:fillRef idx="0">
            <a:schemeClr val="accent5"/>
          </a:fillRef>
          <a:effectRef idx="1">
            <a:schemeClr val="accent5"/>
          </a:effectRef>
          <a:fontRef idx="minor">
            <a:schemeClr val="tx1"/>
          </a:fontRef>
        </p:style>
      </p:cxnSp>
      <p:grpSp>
        <p:nvGrpSpPr>
          <p:cNvPr id="60" name="组合 59"/>
          <p:cNvGrpSpPr/>
          <p:nvPr userDrawn="1"/>
        </p:nvGrpSpPr>
        <p:grpSpPr>
          <a:xfrm>
            <a:off x="6301954" y="-351838"/>
            <a:ext cx="1714296" cy="1394349"/>
            <a:chOff x="4726465" y="-711878"/>
            <a:chExt cx="1285722" cy="1394349"/>
          </a:xfrm>
        </p:grpSpPr>
        <p:grpSp>
          <p:nvGrpSpPr>
            <p:cNvPr id="61" name="组合 60"/>
            <p:cNvGrpSpPr/>
            <p:nvPr userDrawn="1"/>
          </p:nvGrpSpPr>
          <p:grpSpPr>
            <a:xfrm>
              <a:off x="4726465" y="-711878"/>
              <a:ext cx="1285722" cy="1394349"/>
              <a:chOff x="5322842" y="326129"/>
              <a:chExt cx="905342" cy="4464216"/>
            </a:xfrm>
          </p:grpSpPr>
          <p:sp>
            <p:nvSpPr>
              <p:cNvPr id="64" name="圆角矩形 63"/>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圆角矩形 64"/>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62" name="TextBox 61"/>
            <p:cNvSpPr txBox="1"/>
            <p:nvPr userDrawn="1"/>
          </p:nvSpPr>
          <p:spPr>
            <a:xfrm>
              <a:off x="4794471" y="56183"/>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02</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63" name="TextBox 62"/>
            <p:cNvSpPr txBox="1"/>
            <p:nvPr userDrawn="1"/>
          </p:nvSpPr>
          <p:spPr>
            <a:xfrm>
              <a:off x="477994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教学策略</a:t>
              </a:r>
            </a:p>
          </p:txBody>
        </p:sp>
      </p:grpSp>
      <p:sp>
        <p:nvSpPr>
          <p:cNvPr id="16" name="TextBox 15"/>
          <p:cNvSpPr txBox="1"/>
          <p:nvPr userDrawn="1"/>
        </p:nvSpPr>
        <p:spPr>
          <a:xfrm>
            <a:off x="-28691" y="404665"/>
            <a:ext cx="6220703" cy="461665"/>
          </a:xfrm>
          <a:prstGeom prst="rect">
            <a:avLst/>
          </a:prstGeom>
          <a:noFill/>
        </p:spPr>
        <p:txBody>
          <a:bodyPr wrap="square" rtlCol="0">
            <a:spAutoFit/>
          </a:bodyPr>
          <a:lstStyle>
            <a:defPPr>
              <a:defRPr lang="zh-CN"/>
            </a:defPPr>
            <a:lvl1pPr>
              <a:defRPr sz="2400">
                <a:solidFill>
                  <a:schemeClr val="bg1">
                    <a:lumMod val="85000"/>
                  </a:schemeClr>
                </a:solidFill>
                <a:latin typeface="Helvetica Light" pitchFamily="50" charset="0"/>
              </a:defRPr>
            </a:lvl1pPr>
          </a:lstStyle>
          <a:p>
            <a:pPr lvl="0"/>
            <a:r>
              <a:rPr lang="en-US" altLang="zh-CN" sz="2400" dirty="0"/>
              <a:t>instructional strategies</a:t>
            </a:r>
          </a:p>
        </p:txBody>
      </p:sp>
    </p:spTree>
  </p:cSld>
  <p:clrMapOvr>
    <a:masterClrMapping/>
  </p:clrMapOvr>
  <p:transition spd="slow">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教学过程">
    <p:spTree>
      <p:nvGrpSpPr>
        <p:cNvPr id="1" name=""/>
        <p:cNvGrpSpPr/>
        <p:nvPr/>
      </p:nvGrpSpPr>
      <p:grpSpPr>
        <a:xfrm>
          <a:off x="0" y="0"/>
          <a:ext cx="0" cy="0"/>
          <a:chOff x="0" y="0"/>
          <a:chExt cx="0" cy="0"/>
        </a:xfrm>
      </p:grpSpPr>
      <p:pic>
        <p:nvPicPr>
          <p:cNvPr id="13"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a:fillRect/>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连接符 13"/>
          <p:cNvCxnSpPr/>
          <p:nvPr userDrawn="1"/>
        </p:nvCxnSpPr>
        <p:spPr>
          <a:xfrm>
            <a:off x="-25478" y="980728"/>
            <a:ext cx="12242946" cy="0"/>
          </a:xfrm>
          <a:prstGeom prst="line">
            <a:avLst/>
          </a:prstGeom>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process</a:t>
            </a:r>
          </a:p>
        </p:txBody>
      </p:sp>
      <p:grpSp>
        <p:nvGrpSpPr>
          <p:cNvPr id="48" name="组合 47"/>
          <p:cNvGrpSpPr/>
          <p:nvPr userDrawn="1"/>
        </p:nvGrpSpPr>
        <p:grpSpPr>
          <a:xfrm>
            <a:off x="8210957" y="-348031"/>
            <a:ext cx="1714191" cy="1393350"/>
            <a:chOff x="6158217" y="-708071"/>
            <a:chExt cx="1285643" cy="1393350"/>
          </a:xfrm>
        </p:grpSpPr>
        <p:grpSp>
          <p:nvGrpSpPr>
            <p:cNvPr id="49" name="组合 48"/>
            <p:cNvGrpSpPr/>
            <p:nvPr userDrawn="1"/>
          </p:nvGrpSpPr>
          <p:grpSpPr>
            <a:xfrm>
              <a:off x="6158217" y="-708071"/>
              <a:ext cx="1285643" cy="1393350"/>
              <a:chOff x="6475026" y="329329"/>
              <a:chExt cx="905286" cy="4461015"/>
            </a:xfrm>
          </p:grpSpPr>
          <p:sp>
            <p:nvSpPr>
              <p:cNvPr id="52" name="圆角矩形 51"/>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3" name="圆角矩形 52"/>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0" name="TextBox 49"/>
            <p:cNvSpPr txBox="1"/>
            <p:nvPr userDrawn="1"/>
          </p:nvSpPr>
          <p:spPr>
            <a:xfrm>
              <a:off x="6226223" y="56183"/>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03</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51" name="TextBox 50"/>
            <p:cNvSpPr txBox="1"/>
            <p:nvPr userDrawn="1"/>
          </p:nvSpPr>
          <p:spPr>
            <a:xfrm>
              <a:off x="620951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教学过程</a:t>
              </a: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par>
                                <p:cTn id="8" presetID="16" presetClass="entr" presetSubtype="21"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教学过程">
    <p:spTree>
      <p:nvGrpSpPr>
        <p:cNvPr id="1" name=""/>
        <p:cNvGrpSpPr/>
        <p:nvPr/>
      </p:nvGrpSpPr>
      <p:grpSpPr>
        <a:xfrm>
          <a:off x="0" y="0"/>
          <a:ext cx="0" cy="0"/>
          <a:chOff x="0" y="0"/>
          <a:chExt cx="0" cy="0"/>
        </a:xfrm>
      </p:grpSpPr>
      <p:pic>
        <p:nvPicPr>
          <p:cNvPr id="12"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a:fillRect/>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接连接符 12"/>
          <p:cNvCxnSpPr/>
          <p:nvPr userDrawn="1"/>
        </p:nvCxnSpPr>
        <p:spPr>
          <a:xfrm>
            <a:off x="-25478" y="980728"/>
            <a:ext cx="12242946" cy="0"/>
          </a:xfrm>
          <a:prstGeom prst="line">
            <a:avLst/>
          </a:prstGeom>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process</a:t>
            </a:r>
          </a:p>
        </p:txBody>
      </p:sp>
      <p:grpSp>
        <p:nvGrpSpPr>
          <p:cNvPr id="48" name="组合 47"/>
          <p:cNvGrpSpPr/>
          <p:nvPr userDrawn="1"/>
        </p:nvGrpSpPr>
        <p:grpSpPr>
          <a:xfrm>
            <a:off x="8210957" y="-348031"/>
            <a:ext cx="1714191" cy="1393350"/>
            <a:chOff x="6158217" y="-708071"/>
            <a:chExt cx="1285643" cy="1393350"/>
          </a:xfrm>
        </p:grpSpPr>
        <p:grpSp>
          <p:nvGrpSpPr>
            <p:cNvPr id="49" name="组合 48"/>
            <p:cNvGrpSpPr/>
            <p:nvPr userDrawn="1"/>
          </p:nvGrpSpPr>
          <p:grpSpPr>
            <a:xfrm>
              <a:off x="6158217" y="-708071"/>
              <a:ext cx="1285643" cy="1393350"/>
              <a:chOff x="6475026" y="329329"/>
              <a:chExt cx="905286" cy="4461015"/>
            </a:xfrm>
          </p:grpSpPr>
          <p:sp>
            <p:nvSpPr>
              <p:cNvPr id="52" name="圆角矩形 51"/>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3" name="圆角矩形 52"/>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0" name="TextBox 49"/>
            <p:cNvSpPr txBox="1"/>
            <p:nvPr userDrawn="1"/>
          </p:nvSpPr>
          <p:spPr>
            <a:xfrm>
              <a:off x="6226223" y="56183"/>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03</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51" name="TextBox 50"/>
            <p:cNvSpPr txBox="1"/>
            <p:nvPr userDrawn="1"/>
          </p:nvSpPr>
          <p:spPr>
            <a:xfrm>
              <a:off x="620951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教学过程</a:t>
              </a:r>
            </a:p>
          </p:txBody>
        </p:sp>
      </p:grpSp>
    </p:spTree>
  </p:cSld>
  <p:clrMapOvr>
    <a:masterClrMapping/>
  </p:clrMapOvr>
  <p:transition spd="slow">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教学效果">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a:fillRect/>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0" y="404665"/>
            <a:ext cx="4108468"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effect</a:t>
            </a:r>
          </a:p>
        </p:txBody>
      </p:sp>
      <p:grpSp>
        <p:nvGrpSpPr>
          <p:cNvPr id="54" name="组合 53"/>
          <p:cNvGrpSpPr/>
          <p:nvPr userDrawn="1"/>
        </p:nvGrpSpPr>
        <p:grpSpPr>
          <a:xfrm>
            <a:off x="10128745" y="-340367"/>
            <a:ext cx="1705296" cy="1393103"/>
            <a:chOff x="7596559" y="-700407"/>
            <a:chExt cx="1278972" cy="1393103"/>
          </a:xfrm>
        </p:grpSpPr>
        <p:grpSp>
          <p:nvGrpSpPr>
            <p:cNvPr id="55" name="组合 54"/>
            <p:cNvGrpSpPr/>
            <p:nvPr userDrawn="1"/>
          </p:nvGrpSpPr>
          <p:grpSpPr>
            <a:xfrm>
              <a:off x="7596559" y="-700407"/>
              <a:ext cx="1278972" cy="1393103"/>
              <a:chOff x="7631852" y="336928"/>
              <a:chExt cx="900588" cy="4460224"/>
            </a:xfrm>
          </p:grpSpPr>
          <p:sp>
            <p:nvSpPr>
              <p:cNvPr id="58" name="圆角矩形 57"/>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9" name="圆角矩形 58"/>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6" name="TextBox 55"/>
            <p:cNvSpPr txBox="1"/>
            <p:nvPr userDrawn="1"/>
          </p:nvSpPr>
          <p:spPr>
            <a:xfrm>
              <a:off x="7692665" y="67741"/>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04</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57" name="TextBox 56"/>
            <p:cNvSpPr txBox="1"/>
            <p:nvPr userDrawn="1"/>
          </p:nvSpPr>
          <p:spPr>
            <a:xfrm>
              <a:off x="769908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教学效果</a:t>
              </a: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500"/>
                                        <p:tgtEl>
                                          <p:spTgt spid="54"/>
                                        </p:tgtEl>
                                      </p:cBhvr>
                                    </p:animEffect>
                                  </p:childTnLst>
                                </p:cTn>
                              </p:par>
                              <p:par>
                                <p:cTn id="8" presetID="16" presetClass="entr" presetSubtype="21"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2" name="TextBox 31" hidden="1"/>
          <p:cNvSpPr txBox="1"/>
          <p:nvPr userDrawn="1"/>
        </p:nvSpPr>
        <p:spPr>
          <a:xfrm>
            <a:off x="25138" y="-14371"/>
            <a:ext cx="2299838" cy="584775"/>
          </a:xfrm>
          <a:prstGeom prst="rect">
            <a:avLst/>
          </a:prstGeom>
          <a:noFill/>
        </p:spPr>
        <p:txBody>
          <a:bodyPr wrap="square" rtlCol="0">
            <a:spAutoFit/>
          </a:bodyPr>
          <a:lstStyle/>
          <a:p>
            <a:r>
              <a:rPr lang="en-US" altLang="zh-CN" sz="3200" dirty="0">
                <a:solidFill>
                  <a:srgbClr val="333333"/>
                </a:solidFill>
                <a:latin typeface="Gill Sans Ultra Bold" panose="020B0A02020104020203" pitchFamily="34" charset="0"/>
              </a:rPr>
              <a:t>LOGO</a:t>
            </a:r>
            <a:endParaRPr lang="zh-CN" altLang="en-US" sz="3200" dirty="0">
              <a:solidFill>
                <a:srgbClr val="333333"/>
              </a:solidFill>
              <a:latin typeface="Gill Sans Ultra Bold" panose="020B0A02020104020203" pitchFamily="34" charset="0"/>
            </a:endParaRPr>
          </a:p>
        </p:txBody>
      </p:sp>
      <p:grpSp>
        <p:nvGrpSpPr>
          <p:cNvPr id="59" name="组合 58"/>
          <p:cNvGrpSpPr/>
          <p:nvPr userDrawn="1"/>
        </p:nvGrpSpPr>
        <p:grpSpPr>
          <a:xfrm>
            <a:off x="4419649" y="-715238"/>
            <a:ext cx="1742672" cy="1397180"/>
            <a:chOff x="3314736" y="-715238"/>
            <a:chExt cx="1307004" cy="1397180"/>
          </a:xfrm>
        </p:grpSpPr>
        <p:grpSp>
          <p:nvGrpSpPr>
            <p:cNvPr id="34" name="组合 33"/>
            <p:cNvGrpSpPr/>
            <p:nvPr userDrawn="1"/>
          </p:nvGrpSpPr>
          <p:grpSpPr>
            <a:xfrm>
              <a:off x="3314736" y="-715238"/>
              <a:ext cx="1307004" cy="1397180"/>
              <a:chOff x="4227737" y="323875"/>
              <a:chExt cx="920327" cy="4473277"/>
            </a:xfrm>
          </p:grpSpPr>
          <p:sp>
            <p:nvSpPr>
              <p:cNvPr id="37" name="圆角矩形 36"/>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8" name="圆角矩形 37"/>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5" name="TextBox 34"/>
            <p:cNvSpPr txBox="1"/>
            <p:nvPr userDrawn="1"/>
          </p:nvSpPr>
          <p:spPr>
            <a:xfrm>
              <a:off x="3372889" y="44624"/>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01</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36" name="TextBox 35"/>
            <p:cNvSpPr txBox="1"/>
            <p:nvPr userDrawn="1"/>
          </p:nvSpPr>
          <p:spPr>
            <a:xfrm>
              <a:off x="3372889"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教学分析</a:t>
              </a:r>
            </a:p>
          </p:txBody>
        </p:sp>
      </p:grpSp>
      <p:grpSp>
        <p:nvGrpSpPr>
          <p:cNvPr id="61" name="组合 60"/>
          <p:cNvGrpSpPr/>
          <p:nvPr userDrawn="1"/>
        </p:nvGrpSpPr>
        <p:grpSpPr>
          <a:xfrm>
            <a:off x="8210957" y="-708071"/>
            <a:ext cx="1714191" cy="1393350"/>
            <a:chOff x="6158217" y="-708071"/>
            <a:chExt cx="1285643" cy="1393350"/>
          </a:xfrm>
        </p:grpSpPr>
        <p:grpSp>
          <p:nvGrpSpPr>
            <p:cNvPr id="40" name="组合 39"/>
            <p:cNvGrpSpPr/>
            <p:nvPr userDrawn="1"/>
          </p:nvGrpSpPr>
          <p:grpSpPr>
            <a:xfrm>
              <a:off x="6158217" y="-708071"/>
              <a:ext cx="1285643" cy="1393350"/>
              <a:chOff x="6475026" y="329329"/>
              <a:chExt cx="905286" cy="4461015"/>
            </a:xfrm>
          </p:grpSpPr>
          <p:sp>
            <p:nvSpPr>
              <p:cNvPr id="43" name="圆角矩形 42"/>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4" name="圆角矩形 43"/>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1" name="TextBox 40"/>
            <p:cNvSpPr txBox="1"/>
            <p:nvPr userDrawn="1"/>
          </p:nvSpPr>
          <p:spPr>
            <a:xfrm>
              <a:off x="6226223" y="56183"/>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03</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42" name="TextBox 41"/>
            <p:cNvSpPr txBox="1"/>
            <p:nvPr userDrawn="1"/>
          </p:nvSpPr>
          <p:spPr>
            <a:xfrm>
              <a:off x="620951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教学过程</a:t>
              </a:r>
            </a:p>
          </p:txBody>
        </p:sp>
      </p:grpSp>
      <p:grpSp>
        <p:nvGrpSpPr>
          <p:cNvPr id="62" name="组合 61"/>
          <p:cNvGrpSpPr/>
          <p:nvPr userDrawn="1"/>
        </p:nvGrpSpPr>
        <p:grpSpPr>
          <a:xfrm>
            <a:off x="10128745" y="-700407"/>
            <a:ext cx="1705296" cy="1393103"/>
            <a:chOff x="7596559" y="-700407"/>
            <a:chExt cx="1278972" cy="1393103"/>
          </a:xfrm>
        </p:grpSpPr>
        <p:grpSp>
          <p:nvGrpSpPr>
            <p:cNvPr id="46" name="组合 45"/>
            <p:cNvGrpSpPr/>
            <p:nvPr userDrawn="1"/>
          </p:nvGrpSpPr>
          <p:grpSpPr>
            <a:xfrm>
              <a:off x="7596559" y="-700407"/>
              <a:ext cx="1278972" cy="1393103"/>
              <a:chOff x="7631852" y="336928"/>
              <a:chExt cx="900588" cy="4460224"/>
            </a:xfrm>
          </p:grpSpPr>
          <p:sp>
            <p:nvSpPr>
              <p:cNvPr id="49" name="圆角矩形 48"/>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0" name="圆角矩形 49"/>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7" name="TextBox 46"/>
            <p:cNvSpPr txBox="1"/>
            <p:nvPr userDrawn="1"/>
          </p:nvSpPr>
          <p:spPr>
            <a:xfrm>
              <a:off x="7692665" y="67741"/>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04</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48" name="TextBox 47"/>
            <p:cNvSpPr txBox="1"/>
            <p:nvPr userDrawn="1"/>
          </p:nvSpPr>
          <p:spPr>
            <a:xfrm>
              <a:off x="769908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教学效果</a:t>
              </a:r>
            </a:p>
          </p:txBody>
        </p:sp>
      </p:grpSp>
      <p:grpSp>
        <p:nvGrpSpPr>
          <p:cNvPr id="60" name="组合 59"/>
          <p:cNvGrpSpPr/>
          <p:nvPr userDrawn="1"/>
        </p:nvGrpSpPr>
        <p:grpSpPr>
          <a:xfrm>
            <a:off x="6301954" y="-711878"/>
            <a:ext cx="1714296" cy="1394349"/>
            <a:chOff x="4726465" y="-711878"/>
            <a:chExt cx="1285722" cy="1394349"/>
          </a:xfrm>
        </p:grpSpPr>
        <p:grpSp>
          <p:nvGrpSpPr>
            <p:cNvPr id="52" name="组合 51"/>
            <p:cNvGrpSpPr/>
            <p:nvPr userDrawn="1"/>
          </p:nvGrpSpPr>
          <p:grpSpPr>
            <a:xfrm>
              <a:off x="4726465" y="-711878"/>
              <a:ext cx="1285722" cy="1394349"/>
              <a:chOff x="5322842" y="326129"/>
              <a:chExt cx="905342" cy="4464216"/>
            </a:xfrm>
          </p:grpSpPr>
          <p:sp>
            <p:nvSpPr>
              <p:cNvPr id="55" name="圆角矩形 54"/>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6" name="圆角矩形 55"/>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3" name="TextBox 52"/>
            <p:cNvSpPr txBox="1"/>
            <p:nvPr userDrawn="1"/>
          </p:nvSpPr>
          <p:spPr>
            <a:xfrm>
              <a:off x="4794471" y="56183"/>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02</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54" name="TextBox 53"/>
            <p:cNvSpPr txBox="1"/>
            <p:nvPr userDrawn="1"/>
          </p:nvSpPr>
          <p:spPr>
            <a:xfrm>
              <a:off x="477994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教学策略</a:t>
              </a: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random/>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9.jpe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11.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24.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34.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35.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slideLayout" Target="../slideLayouts/slideLayout11.xml"/><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tags" Target="../tags/tag36.xml"/><Relationship Id="rId2" Type="http://schemas.openxmlformats.org/officeDocument/2006/relationships/tags" Target="../tags/tag21.xml"/><Relationship Id="rId16" Type="http://schemas.openxmlformats.org/officeDocument/2006/relationships/tags" Target="../tags/tag35.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tags" Target="../tags/tag34.xml"/><Relationship Id="rId10" Type="http://schemas.openxmlformats.org/officeDocument/2006/relationships/tags" Target="../tags/tag29.xml"/><Relationship Id="rId19" Type="http://schemas.openxmlformats.org/officeDocument/2006/relationships/image" Target="../media/image31.tmp"/><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35.sv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0.jpe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65.jpeg"/></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64.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65.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tags" Target="../tags/tag51.xml"/><Relationship Id="rId18" Type="http://schemas.openxmlformats.org/officeDocument/2006/relationships/slideLayout" Target="../slideLayouts/slideLayout11.xml"/><Relationship Id="rId3" Type="http://schemas.openxmlformats.org/officeDocument/2006/relationships/tags" Target="../tags/tag41.xml"/><Relationship Id="rId7" Type="http://schemas.openxmlformats.org/officeDocument/2006/relationships/tags" Target="../tags/tag45.xml"/><Relationship Id="rId12" Type="http://schemas.openxmlformats.org/officeDocument/2006/relationships/tags" Target="../tags/tag50.xml"/><Relationship Id="rId17" Type="http://schemas.openxmlformats.org/officeDocument/2006/relationships/tags" Target="../tags/tag55.xml"/><Relationship Id="rId2" Type="http://schemas.openxmlformats.org/officeDocument/2006/relationships/tags" Target="../tags/tag40.xml"/><Relationship Id="rId16" Type="http://schemas.openxmlformats.org/officeDocument/2006/relationships/tags" Target="../tags/tag54.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tags" Target="../tags/tag49.xml"/><Relationship Id="rId5" Type="http://schemas.openxmlformats.org/officeDocument/2006/relationships/tags" Target="../tags/tag43.xml"/><Relationship Id="rId15" Type="http://schemas.openxmlformats.org/officeDocument/2006/relationships/tags" Target="../tags/tag53.xml"/><Relationship Id="rId10" Type="http://schemas.openxmlformats.org/officeDocument/2006/relationships/tags" Target="../tags/tag48.xml"/><Relationship Id="rId19" Type="http://schemas.openxmlformats.org/officeDocument/2006/relationships/image" Target="../media/image31.tmp"/><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tags" Target="../tags/tag52.xml"/></Relationships>
</file>

<file path=ppt/slides/_rels/slide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85.jpeg"/><Relationship Id="rId4" Type="http://schemas.openxmlformats.org/officeDocument/2006/relationships/image" Target="../media/image84.png"/></Relationships>
</file>

<file path=ppt/slides/_rels/slide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90.jpeg"/><Relationship Id="rId4" Type="http://schemas.openxmlformats.org/officeDocument/2006/relationships/image" Target="../media/image89.png"/></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clrChange>
              <a:clrFrom>
                <a:srgbClr val="FFFDFF"/>
              </a:clrFrom>
              <a:clrTo>
                <a:srgbClr val="FFFDFF">
                  <a:alpha val="0"/>
                </a:srgbClr>
              </a:clrTo>
            </a:clrChange>
          </a:blip>
          <a:stretch>
            <a:fillRect/>
          </a:stretch>
        </p:blipFill>
        <p:spPr>
          <a:xfrm>
            <a:off x="0" y="-31693"/>
            <a:ext cx="12192001" cy="6870567"/>
          </a:xfrm>
          <a:prstGeom prst="rect">
            <a:avLst/>
          </a:prstGeom>
        </p:spPr>
      </p:pic>
      <p:cxnSp>
        <p:nvCxnSpPr>
          <p:cNvPr id="24" name="直接连接符 23"/>
          <p:cNvCxnSpPr/>
          <p:nvPr/>
        </p:nvCxnSpPr>
        <p:spPr>
          <a:xfrm>
            <a:off x="2149057" y="3429000"/>
            <a:ext cx="7342288" cy="0"/>
          </a:xfrm>
          <a:prstGeom prst="line">
            <a:avLst/>
          </a:prstGeom>
          <a:ln w="25400">
            <a:solidFill>
              <a:schemeClr val="bg1"/>
            </a:solidFill>
          </a:ln>
          <a:effectLst>
            <a:outerShdw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Freeform 284"/>
          <p:cNvSpPr>
            <a:spLocks noEditPoints="1"/>
          </p:cNvSpPr>
          <p:nvPr/>
        </p:nvSpPr>
        <p:spPr bwMode="auto">
          <a:xfrm>
            <a:off x="8933349" y="4285049"/>
            <a:ext cx="1914405" cy="1419137"/>
          </a:xfrm>
          <a:custGeom>
            <a:avLst/>
            <a:gdLst>
              <a:gd name="T0" fmla="*/ 1 w 85"/>
              <a:gd name="T1" fmla="*/ 0 h 63"/>
              <a:gd name="T2" fmla="*/ 0 w 85"/>
              <a:gd name="T3" fmla="*/ 62 h 63"/>
              <a:gd name="T4" fmla="*/ 16 w 85"/>
              <a:gd name="T5" fmla="*/ 63 h 63"/>
              <a:gd name="T6" fmla="*/ 18 w 85"/>
              <a:gd name="T7" fmla="*/ 1 h 63"/>
              <a:gd name="T8" fmla="*/ 2 w 85"/>
              <a:gd name="T9" fmla="*/ 5 h 63"/>
              <a:gd name="T10" fmla="*/ 14 w 85"/>
              <a:gd name="T11" fmla="*/ 4 h 63"/>
              <a:gd name="T12" fmla="*/ 16 w 85"/>
              <a:gd name="T13" fmla="*/ 28 h 63"/>
              <a:gd name="T14" fmla="*/ 3 w 85"/>
              <a:gd name="T15" fmla="*/ 29 h 63"/>
              <a:gd name="T16" fmla="*/ 2 w 85"/>
              <a:gd name="T17" fmla="*/ 5 h 63"/>
              <a:gd name="T18" fmla="*/ 2 w 85"/>
              <a:gd name="T19" fmla="*/ 56 h 63"/>
              <a:gd name="T20" fmla="*/ 2 w 85"/>
              <a:gd name="T21" fmla="*/ 55 h 63"/>
              <a:gd name="T22" fmla="*/ 16 w 85"/>
              <a:gd name="T23" fmla="*/ 56 h 63"/>
              <a:gd name="T24" fmla="*/ 16 w 85"/>
              <a:gd name="T25" fmla="*/ 52 h 63"/>
              <a:gd name="T26" fmla="*/ 2 w 85"/>
              <a:gd name="T27" fmla="*/ 52 h 63"/>
              <a:gd name="T28" fmla="*/ 16 w 85"/>
              <a:gd name="T29" fmla="*/ 51 h 63"/>
              <a:gd name="T30" fmla="*/ 16 w 85"/>
              <a:gd name="T31" fmla="*/ 52 h 63"/>
              <a:gd name="T32" fmla="*/ 21 w 85"/>
              <a:gd name="T33" fmla="*/ 0 h 63"/>
              <a:gd name="T34" fmla="*/ 19 w 85"/>
              <a:gd name="T35" fmla="*/ 62 h 63"/>
              <a:gd name="T36" fmla="*/ 36 w 85"/>
              <a:gd name="T37" fmla="*/ 63 h 63"/>
              <a:gd name="T38" fmla="*/ 38 w 85"/>
              <a:gd name="T39" fmla="*/ 1 h 63"/>
              <a:gd name="T40" fmla="*/ 22 w 85"/>
              <a:gd name="T41" fmla="*/ 5 h 63"/>
              <a:gd name="T42" fmla="*/ 34 w 85"/>
              <a:gd name="T43" fmla="*/ 4 h 63"/>
              <a:gd name="T44" fmla="*/ 35 w 85"/>
              <a:gd name="T45" fmla="*/ 28 h 63"/>
              <a:gd name="T46" fmla="*/ 23 w 85"/>
              <a:gd name="T47" fmla="*/ 29 h 63"/>
              <a:gd name="T48" fmla="*/ 22 w 85"/>
              <a:gd name="T49" fmla="*/ 5 h 63"/>
              <a:gd name="T50" fmla="*/ 22 w 85"/>
              <a:gd name="T51" fmla="*/ 56 h 63"/>
              <a:gd name="T52" fmla="*/ 22 w 85"/>
              <a:gd name="T53" fmla="*/ 55 h 63"/>
              <a:gd name="T54" fmla="*/ 36 w 85"/>
              <a:gd name="T55" fmla="*/ 56 h 63"/>
              <a:gd name="T56" fmla="*/ 35 w 85"/>
              <a:gd name="T57" fmla="*/ 52 h 63"/>
              <a:gd name="T58" fmla="*/ 21 w 85"/>
              <a:gd name="T59" fmla="*/ 52 h 63"/>
              <a:gd name="T60" fmla="*/ 35 w 85"/>
              <a:gd name="T61" fmla="*/ 51 h 63"/>
              <a:gd name="T62" fmla="*/ 35 w 85"/>
              <a:gd name="T63" fmla="*/ 52 h 63"/>
              <a:gd name="T64" fmla="*/ 53 w 85"/>
              <a:gd name="T65" fmla="*/ 1 h 63"/>
              <a:gd name="T66" fmla="*/ 38 w 85"/>
              <a:gd name="T67" fmla="*/ 9 h 63"/>
              <a:gd name="T68" fmla="*/ 69 w 85"/>
              <a:gd name="T69" fmla="*/ 62 h 63"/>
              <a:gd name="T70" fmla="*/ 84 w 85"/>
              <a:gd name="T71" fmla="*/ 55 h 63"/>
              <a:gd name="T72" fmla="*/ 64 w 85"/>
              <a:gd name="T73" fmla="*/ 27 h 63"/>
              <a:gd name="T74" fmla="*/ 53 w 85"/>
              <a:gd name="T75" fmla="*/ 32 h 63"/>
              <a:gd name="T76" fmla="*/ 42 w 85"/>
              <a:gd name="T77" fmla="*/ 11 h 63"/>
              <a:gd name="T78" fmla="*/ 53 w 85"/>
              <a:gd name="T79" fmla="*/ 6 h 63"/>
              <a:gd name="T80" fmla="*/ 64 w 85"/>
              <a:gd name="T81" fmla="*/ 27 h 63"/>
              <a:gd name="T82" fmla="*/ 66 w 85"/>
              <a:gd name="T83" fmla="*/ 52 h 63"/>
              <a:gd name="T84" fmla="*/ 78 w 85"/>
              <a:gd name="T85" fmla="*/ 46 h 63"/>
              <a:gd name="T86" fmla="*/ 66 w 85"/>
              <a:gd name="T87" fmla="*/ 53 h 63"/>
              <a:gd name="T88" fmla="*/ 80 w 85"/>
              <a:gd name="T89" fmla="*/ 49 h 63"/>
              <a:gd name="T90" fmla="*/ 68 w 85"/>
              <a:gd name="T91" fmla="*/ 56 h 63"/>
              <a:gd name="T92" fmla="*/ 79 w 85"/>
              <a:gd name="T93" fmla="*/ 49 h 63"/>
              <a:gd name="T94" fmla="*/ 80 w 85"/>
              <a:gd name="T95"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 h="63">
                <a:moveTo>
                  <a:pt x="16" y="0"/>
                </a:moveTo>
                <a:cubicBezTo>
                  <a:pt x="1" y="0"/>
                  <a:pt x="1" y="0"/>
                  <a:pt x="1" y="0"/>
                </a:cubicBezTo>
                <a:cubicBezTo>
                  <a:pt x="1" y="0"/>
                  <a:pt x="0" y="1"/>
                  <a:pt x="0" y="1"/>
                </a:cubicBezTo>
                <a:cubicBezTo>
                  <a:pt x="0" y="62"/>
                  <a:pt x="0" y="62"/>
                  <a:pt x="0" y="62"/>
                </a:cubicBezTo>
                <a:cubicBezTo>
                  <a:pt x="0" y="62"/>
                  <a:pt x="1" y="63"/>
                  <a:pt x="1" y="63"/>
                </a:cubicBezTo>
                <a:cubicBezTo>
                  <a:pt x="16" y="63"/>
                  <a:pt x="16" y="63"/>
                  <a:pt x="16" y="63"/>
                </a:cubicBezTo>
                <a:cubicBezTo>
                  <a:pt x="17" y="63"/>
                  <a:pt x="18" y="62"/>
                  <a:pt x="18" y="62"/>
                </a:cubicBezTo>
                <a:cubicBezTo>
                  <a:pt x="18" y="1"/>
                  <a:pt x="18" y="1"/>
                  <a:pt x="18" y="1"/>
                </a:cubicBezTo>
                <a:cubicBezTo>
                  <a:pt x="18" y="1"/>
                  <a:pt x="17" y="0"/>
                  <a:pt x="16" y="0"/>
                </a:cubicBezTo>
                <a:close/>
                <a:moveTo>
                  <a:pt x="2" y="5"/>
                </a:moveTo>
                <a:cubicBezTo>
                  <a:pt x="2" y="4"/>
                  <a:pt x="3" y="4"/>
                  <a:pt x="3" y="4"/>
                </a:cubicBezTo>
                <a:cubicBezTo>
                  <a:pt x="14" y="4"/>
                  <a:pt x="14" y="4"/>
                  <a:pt x="14" y="4"/>
                </a:cubicBezTo>
                <a:cubicBezTo>
                  <a:pt x="15" y="4"/>
                  <a:pt x="16" y="4"/>
                  <a:pt x="16" y="5"/>
                </a:cubicBezTo>
                <a:cubicBezTo>
                  <a:pt x="16" y="28"/>
                  <a:pt x="16" y="28"/>
                  <a:pt x="16" y="28"/>
                </a:cubicBezTo>
                <a:cubicBezTo>
                  <a:pt x="16" y="28"/>
                  <a:pt x="15" y="29"/>
                  <a:pt x="14" y="29"/>
                </a:cubicBezTo>
                <a:cubicBezTo>
                  <a:pt x="3" y="29"/>
                  <a:pt x="3" y="29"/>
                  <a:pt x="3" y="29"/>
                </a:cubicBezTo>
                <a:cubicBezTo>
                  <a:pt x="3" y="29"/>
                  <a:pt x="2" y="28"/>
                  <a:pt x="2" y="28"/>
                </a:cubicBezTo>
                <a:lnTo>
                  <a:pt x="2" y="5"/>
                </a:lnTo>
                <a:close/>
                <a:moveTo>
                  <a:pt x="16" y="56"/>
                </a:moveTo>
                <a:cubicBezTo>
                  <a:pt x="2" y="56"/>
                  <a:pt x="2" y="56"/>
                  <a:pt x="2" y="56"/>
                </a:cubicBezTo>
                <a:cubicBezTo>
                  <a:pt x="2" y="56"/>
                  <a:pt x="2" y="56"/>
                  <a:pt x="2" y="56"/>
                </a:cubicBezTo>
                <a:cubicBezTo>
                  <a:pt x="2" y="55"/>
                  <a:pt x="2" y="55"/>
                  <a:pt x="2" y="55"/>
                </a:cubicBezTo>
                <a:cubicBezTo>
                  <a:pt x="16" y="55"/>
                  <a:pt x="16" y="55"/>
                  <a:pt x="16" y="55"/>
                </a:cubicBezTo>
                <a:cubicBezTo>
                  <a:pt x="16" y="55"/>
                  <a:pt x="16" y="55"/>
                  <a:pt x="16" y="56"/>
                </a:cubicBezTo>
                <a:cubicBezTo>
                  <a:pt x="16" y="56"/>
                  <a:pt x="16" y="56"/>
                  <a:pt x="16" y="56"/>
                </a:cubicBezTo>
                <a:close/>
                <a:moveTo>
                  <a:pt x="16" y="52"/>
                </a:moveTo>
                <a:cubicBezTo>
                  <a:pt x="2" y="52"/>
                  <a:pt x="2" y="52"/>
                  <a:pt x="2" y="52"/>
                </a:cubicBezTo>
                <a:cubicBezTo>
                  <a:pt x="2" y="52"/>
                  <a:pt x="2" y="52"/>
                  <a:pt x="2" y="52"/>
                </a:cubicBezTo>
                <a:cubicBezTo>
                  <a:pt x="2" y="52"/>
                  <a:pt x="2" y="51"/>
                  <a:pt x="2" y="51"/>
                </a:cubicBezTo>
                <a:cubicBezTo>
                  <a:pt x="16" y="51"/>
                  <a:pt x="16" y="51"/>
                  <a:pt x="16" y="51"/>
                </a:cubicBezTo>
                <a:cubicBezTo>
                  <a:pt x="16" y="51"/>
                  <a:pt x="16" y="52"/>
                  <a:pt x="16" y="52"/>
                </a:cubicBezTo>
                <a:cubicBezTo>
                  <a:pt x="16" y="52"/>
                  <a:pt x="16" y="52"/>
                  <a:pt x="16" y="52"/>
                </a:cubicBezTo>
                <a:close/>
                <a:moveTo>
                  <a:pt x="36" y="0"/>
                </a:moveTo>
                <a:cubicBezTo>
                  <a:pt x="21" y="0"/>
                  <a:pt x="21" y="0"/>
                  <a:pt x="21" y="0"/>
                </a:cubicBezTo>
                <a:cubicBezTo>
                  <a:pt x="20" y="0"/>
                  <a:pt x="19" y="1"/>
                  <a:pt x="19" y="1"/>
                </a:cubicBezTo>
                <a:cubicBezTo>
                  <a:pt x="19" y="62"/>
                  <a:pt x="19" y="62"/>
                  <a:pt x="19" y="62"/>
                </a:cubicBezTo>
                <a:cubicBezTo>
                  <a:pt x="19" y="62"/>
                  <a:pt x="20" y="63"/>
                  <a:pt x="21" y="63"/>
                </a:cubicBezTo>
                <a:cubicBezTo>
                  <a:pt x="36" y="63"/>
                  <a:pt x="36" y="63"/>
                  <a:pt x="36" y="63"/>
                </a:cubicBezTo>
                <a:cubicBezTo>
                  <a:pt x="37" y="63"/>
                  <a:pt x="38" y="62"/>
                  <a:pt x="38" y="62"/>
                </a:cubicBezTo>
                <a:cubicBezTo>
                  <a:pt x="38" y="1"/>
                  <a:pt x="38" y="1"/>
                  <a:pt x="38" y="1"/>
                </a:cubicBezTo>
                <a:cubicBezTo>
                  <a:pt x="38" y="1"/>
                  <a:pt x="37" y="0"/>
                  <a:pt x="36" y="0"/>
                </a:cubicBezTo>
                <a:close/>
                <a:moveTo>
                  <a:pt x="22" y="5"/>
                </a:moveTo>
                <a:cubicBezTo>
                  <a:pt x="22" y="4"/>
                  <a:pt x="22" y="4"/>
                  <a:pt x="23" y="4"/>
                </a:cubicBezTo>
                <a:cubicBezTo>
                  <a:pt x="34" y="4"/>
                  <a:pt x="34" y="4"/>
                  <a:pt x="34" y="4"/>
                </a:cubicBezTo>
                <a:cubicBezTo>
                  <a:pt x="35" y="4"/>
                  <a:pt x="35" y="4"/>
                  <a:pt x="35" y="5"/>
                </a:cubicBezTo>
                <a:cubicBezTo>
                  <a:pt x="35" y="28"/>
                  <a:pt x="35" y="28"/>
                  <a:pt x="35" y="28"/>
                </a:cubicBezTo>
                <a:cubicBezTo>
                  <a:pt x="35" y="28"/>
                  <a:pt x="35" y="29"/>
                  <a:pt x="34" y="29"/>
                </a:cubicBezTo>
                <a:cubicBezTo>
                  <a:pt x="23" y="29"/>
                  <a:pt x="23" y="29"/>
                  <a:pt x="23" y="29"/>
                </a:cubicBezTo>
                <a:cubicBezTo>
                  <a:pt x="22" y="29"/>
                  <a:pt x="22" y="28"/>
                  <a:pt x="22" y="28"/>
                </a:cubicBezTo>
                <a:lnTo>
                  <a:pt x="22" y="5"/>
                </a:lnTo>
                <a:close/>
                <a:moveTo>
                  <a:pt x="35" y="56"/>
                </a:moveTo>
                <a:cubicBezTo>
                  <a:pt x="22" y="56"/>
                  <a:pt x="22" y="56"/>
                  <a:pt x="22" y="56"/>
                </a:cubicBezTo>
                <a:cubicBezTo>
                  <a:pt x="22" y="56"/>
                  <a:pt x="21" y="56"/>
                  <a:pt x="21" y="56"/>
                </a:cubicBezTo>
                <a:cubicBezTo>
                  <a:pt x="21" y="55"/>
                  <a:pt x="22" y="55"/>
                  <a:pt x="22" y="55"/>
                </a:cubicBezTo>
                <a:cubicBezTo>
                  <a:pt x="35" y="55"/>
                  <a:pt x="35" y="55"/>
                  <a:pt x="35" y="55"/>
                </a:cubicBezTo>
                <a:cubicBezTo>
                  <a:pt x="35" y="55"/>
                  <a:pt x="36" y="55"/>
                  <a:pt x="36" y="56"/>
                </a:cubicBezTo>
                <a:cubicBezTo>
                  <a:pt x="36" y="56"/>
                  <a:pt x="35" y="56"/>
                  <a:pt x="35" y="56"/>
                </a:cubicBezTo>
                <a:close/>
                <a:moveTo>
                  <a:pt x="35" y="52"/>
                </a:moveTo>
                <a:cubicBezTo>
                  <a:pt x="22" y="52"/>
                  <a:pt x="22" y="52"/>
                  <a:pt x="22" y="52"/>
                </a:cubicBezTo>
                <a:cubicBezTo>
                  <a:pt x="22" y="52"/>
                  <a:pt x="21" y="52"/>
                  <a:pt x="21" y="52"/>
                </a:cubicBezTo>
                <a:cubicBezTo>
                  <a:pt x="21" y="52"/>
                  <a:pt x="22" y="51"/>
                  <a:pt x="22" y="51"/>
                </a:cubicBezTo>
                <a:cubicBezTo>
                  <a:pt x="35" y="51"/>
                  <a:pt x="35" y="51"/>
                  <a:pt x="35" y="51"/>
                </a:cubicBezTo>
                <a:cubicBezTo>
                  <a:pt x="35" y="51"/>
                  <a:pt x="36" y="52"/>
                  <a:pt x="36" y="52"/>
                </a:cubicBezTo>
                <a:cubicBezTo>
                  <a:pt x="36" y="52"/>
                  <a:pt x="35" y="52"/>
                  <a:pt x="35" y="52"/>
                </a:cubicBezTo>
                <a:close/>
                <a:moveTo>
                  <a:pt x="85" y="53"/>
                </a:moveTo>
                <a:cubicBezTo>
                  <a:pt x="53" y="1"/>
                  <a:pt x="53" y="1"/>
                  <a:pt x="53" y="1"/>
                </a:cubicBezTo>
                <a:cubicBezTo>
                  <a:pt x="53" y="1"/>
                  <a:pt x="52" y="1"/>
                  <a:pt x="51" y="1"/>
                </a:cubicBezTo>
                <a:cubicBezTo>
                  <a:pt x="38" y="9"/>
                  <a:pt x="38" y="9"/>
                  <a:pt x="38" y="9"/>
                </a:cubicBezTo>
                <a:cubicBezTo>
                  <a:pt x="38" y="10"/>
                  <a:pt x="37" y="10"/>
                  <a:pt x="38" y="11"/>
                </a:cubicBezTo>
                <a:cubicBezTo>
                  <a:pt x="69" y="62"/>
                  <a:pt x="69" y="62"/>
                  <a:pt x="69" y="62"/>
                </a:cubicBezTo>
                <a:cubicBezTo>
                  <a:pt x="70" y="63"/>
                  <a:pt x="70" y="63"/>
                  <a:pt x="71" y="62"/>
                </a:cubicBezTo>
                <a:cubicBezTo>
                  <a:pt x="84" y="55"/>
                  <a:pt x="84" y="55"/>
                  <a:pt x="84" y="55"/>
                </a:cubicBezTo>
                <a:cubicBezTo>
                  <a:pt x="85" y="54"/>
                  <a:pt x="85" y="53"/>
                  <a:pt x="85" y="53"/>
                </a:cubicBezTo>
                <a:close/>
                <a:moveTo>
                  <a:pt x="64" y="27"/>
                </a:moveTo>
                <a:cubicBezTo>
                  <a:pt x="55" y="32"/>
                  <a:pt x="55" y="32"/>
                  <a:pt x="55" y="32"/>
                </a:cubicBezTo>
                <a:cubicBezTo>
                  <a:pt x="54" y="33"/>
                  <a:pt x="54" y="33"/>
                  <a:pt x="53" y="32"/>
                </a:cubicBezTo>
                <a:cubicBezTo>
                  <a:pt x="42" y="13"/>
                  <a:pt x="42" y="13"/>
                  <a:pt x="42" y="13"/>
                </a:cubicBezTo>
                <a:cubicBezTo>
                  <a:pt x="41" y="12"/>
                  <a:pt x="41" y="11"/>
                  <a:pt x="42" y="11"/>
                </a:cubicBezTo>
                <a:cubicBezTo>
                  <a:pt x="51" y="5"/>
                  <a:pt x="51" y="5"/>
                  <a:pt x="51" y="5"/>
                </a:cubicBezTo>
                <a:cubicBezTo>
                  <a:pt x="52" y="5"/>
                  <a:pt x="53" y="5"/>
                  <a:pt x="53" y="6"/>
                </a:cubicBezTo>
                <a:cubicBezTo>
                  <a:pt x="65" y="25"/>
                  <a:pt x="65" y="25"/>
                  <a:pt x="65" y="25"/>
                </a:cubicBezTo>
                <a:cubicBezTo>
                  <a:pt x="65" y="26"/>
                  <a:pt x="65" y="26"/>
                  <a:pt x="64" y="27"/>
                </a:cubicBezTo>
                <a:close/>
                <a:moveTo>
                  <a:pt x="66" y="53"/>
                </a:moveTo>
                <a:cubicBezTo>
                  <a:pt x="66" y="53"/>
                  <a:pt x="66" y="53"/>
                  <a:pt x="66" y="52"/>
                </a:cubicBezTo>
                <a:cubicBezTo>
                  <a:pt x="77" y="45"/>
                  <a:pt x="77" y="45"/>
                  <a:pt x="77" y="45"/>
                </a:cubicBezTo>
                <a:cubicBezTo>
                  <a:pt x="78" y="45"/>
                  <a:pt x="78" y="45"/>
                  <a:pt x="78" y="46"/>
                </a:cubicBezTo>
                <a:cubicBezTo>
                  <a:pt x="78" y="46"/>
                  <a:pt x="78" y="46"/>
                  <a:pt x="78" y="46"/>
                </a:cubicBezTo>
                <a:cubicBezTo>
                  <a:pt x="66" y="53"/>
                  <a:pt x="66" y="53"/>
                  <a:pt x="66" y="53"/>
                </a:cubicBezTo>
                <a:cubicBezTo>
                  <a:pt x="66" y="53"/>
                  <a:pt x="66" y="53"/>
                  <a:pt x="66" y="53"/>
                </a:cubicBezTo>
                <a:close/>
                <a:moveTo>
                  <a:pt x="80" y="49"/>
                </a:moveTo>
                <a:cubicBezTo>
                  <a:pt x="68" y="56"/>
                  <a:pt x="68" y="56"/>
                  <a:pt x="68" y="56"/>
                </a:cubicBezTo>
                <a:cubicBezTo>
                  <a:pt x="68" y="56"/>
                  <a:pt x="68" y="56"/>
                  <a:pt x="68" y="56"/>
                </a:cubicBezTo>
                <a:cubicBezTo>
                  <a:pt x="68" y="56"/>
                  <a:pt x="68" y="56"/>
                  <a:pt x="68" y="56"/>
                </a:cubicBezTo>
                <a:cubicBezTo>
                  <a:pt x="79" y="49"/>
                  <a:pt x="79" y="49"/>
                  <a:pt x="79" y="49"/>
                </a:cubicBezTo>
                <a:cubicBezTo>
                  <a:pt x="80" y="48"/>
                  <a:pt x="80" y="49"/>
                  <a:pt x="80" y="49"/>
                </a:cubicBezTo>
                <a:cubicBezTo>
                  <a:pt x="80" y="49"/>
                  <a:pt x="80" y="49"/>
                  <a:pt x="80" y="49"/>
                </a:cubicBez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dirty="0"/>
          </a:p>
        </p:txBody>
      </p:sp>
      <p:grpSp>
        <p:nvGrpSpPr>
          <p:cNvPr id="74" name="组合 73"/>
          <p:cNvGrpSpPr/>
          <p:nvPr/>
        </p:nvGrpSpPr>
        <p:grpSpPr>
          <a:xfrm>
            <a:off x="-17094" y="-399144"/>
            <a:ext cx="863598" cy="7656288"/>
            <a:chOff x="-11273" y="-594773"/>
            <a:chExt cx="719786" cy="7462505"/>
          </a:xfrm>
        </p:grpSpPr>
        <p:sp>
          <p:nvSpPr>
            <p:cNvPr id="75" name="等腰三角形 74"/>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6" name="等腰三角形 75"/>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等腰三角形 76"/>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8" name="等腰三角形 77"/>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9" name="等腰三角形 78"/>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0" name="等腰三角形 79"/>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等腰三角形 80"/>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2" name="等腰三角形 81"/>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3" name="等腰三角形 82"/>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5" name="TextBox 1"/>
          <p:cNvSpPr txBox="1"/>
          <p:nvPr/>
        </p:nvSpPr>
        <p:spPr>
          <a:xfrm>
            <a:off x="2149057" y="2472030"/>
            <a:ext cx="4339650" cy="923330"/>
          </a:xfrm>
          <a:prstGeom prst="rect">
            <a:avLst/>
          </a:prstGeom>
          <a:noFill/>
        </p:spPr>
        <p:txBody>
          <a:bodyPr wrap="none" rtlCol="0">
            <a:spAutoFit/>
          </a:bodyPr>
          <a:lstStyle/>
          <a:p>
            <a:r>
              <a:rPr lang="zh-CN" altLang="en-US" sz="54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程序流程控制</a:t>
            </a: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500"/>
                                        <p:tgtEl>
                                          <p:spTgt spid="73"/>
                                        </p:tgtEl>
                                      </p:cBhvr>
                                    </p:animEffect>
                                    <p:anim calcmode="lin" valueType="num">
                                      <p:cBhvr>
                                        <p:cTn id="12" dur="500" fill="hold"/>
                                        <p:tgtEl>
                                          <p:spTgt spid="73"/>
                                        </p:tgtEl>
                                        <p:attrNameLst>
                                          <p:attrName>ppt_x</p:attrName>
                                        </p:attrNameLst>
                                      </p:cBhvr>
                                      <p:tavLst>
                                        <p:tav tm="0">
                                          <p:val>
                                            <p:strVal val="#ppt_x"/>
                                          </p:val>
                                        </p:tav>
                                        <p:tav tm="100000">
                                          <p:val>
                                            <p:strVal val="#ppt_x"/>
                                          </p:val>
                                        </p:tav>
                                      </p:tavLst>
                                    </p:anim>
                                    <p:anim calcmode="lin" valueType="num">
                                      <p:cBhvr>
                                        <p:cTn id="13" dur="500" fill="hold"/>
                                        <p:tgtEl>
                                          <p:spTgt spid="7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95"/>
                                        </p:tgtEl>
                                        <p:attrNameLst>
                                          <p:attrName>style.visibility</p:attrName>
                                        </p:attrNameLst>
                                      </p:cBhvr>
                                      <p:to>
                                        <p:strVal val="visible"/>
                                      </p:to>
                                    </p:set>
                                    <p:anim calcmode="lin" valueType="num">
                                      <p:cBhvr>
                                        <p:cTn id="17" dur="800" fill="hold"/>
                                        <p:tgtEl>
                                          <p:spTgt spid="95"/>
                                        </p:tgtEl>
                                        <p:attrNameLst>
                                          <p:attrName>ppt_x</p:attrName>
                                        </p:attrNameLst>
                                      </p:cBhvr>
                                      <p:tavLst>
                                        <p:tav tm="0">
                                          <p:val>
                                            <p:strVal val="#ppt_x"/>
                                          </p:val>
                                        </p:tav>
                                        <p:tav tm="50000">
                                          <p:val>
                                            <p:strVal val="#ppt_x+.1"/>
                                          </p:val>
                                        </p:tav>
                                        <p:tav tm="100000">
                                          <p:val>
                                            <p:strVal val="#ppt_x"/>
                                          </p:val>
                                        </p:tav>
                                      </p:tavLst>
                                    </p:anim>
                                    <p:anim calcmode="lin" valueType="num">
                                      <p:cBhvr>
                                        <p:cTn id="18" dur="800" fill="hold"/>
                                        <p:tgtEl>
                                          <p:spTgt spid="95"/>
                                        </p:tgtEl>
                                        <p:attrNameLst>
                                          <p:attrName>ppt_y</p:attrName>
                                        </p:attrNameLst>
                                      </p:cBhvr>
                                      <p:tavLst>
                                        <p:tav tm="0">
                                          <p:val>
                                            <p:strVal val="#ppt_y"/>
                                          </p:val>
                                        </p:tav>
                                        <p:tav tm="100000">
                                          <p:val>
                                            <p:strVal val="#ppt_y"/>
                                          </p:val>
                                        </p:tav>
                                      </p:tavLst>
                                    </p:anim>
                                    <p:anim calcmode="lin" valueType="num">
                                      <p:cBhvr>
                                        <p:cTn id="19" dur="800" fill="hold"/>
                                        <p:tgtEl>
                                          <p:spTgt spid="95"/>
                                        </p:tgtEl>
                                        <p:attrNameLst>
                                          <p:attrName>ppt_h</p:attrName>
                                        </p:attrNameLst>
                                      </p:cBhvr>
                                      <p:tavLst>
                                        <p:tav tm="0">
                                          <p:val>
                                            <p:strVal val="#ppt_h/10"/>
                                          </p:val>
                                        </p:tav>
                                        <p:tav tm="50000">
                                          <p:val>
                                            <p:strVal val="#ppt_h+.01"/>
                                          </p:val>
                                        </p:tav>
                                        <p:tav tm="100000">
                                          <p:val>
                                            <p:strVal val="#ppt_h"/>
                                          </p:val>
                                        </p:tav>
                                      </p:tavLst>
                                    </p:anim>
                                    <p:anim calcmode="lin" valueType="num">
                                      <p:cBhvr>
                                        <p:cTn id="20" dur="800" fill="hold"/>
                                        <p:tgtEl>
                                          <p:spTgt spid="9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800" tmFilter="0,0; .5, 1; 1, 1"/>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95"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498855"/>
          </a:xfrm>
          <a:prstGeom prst="rect">
            <a:avLst/>
          </a:prstGeom>
        </p:spPr>
        <p:txBody>
          <a:bodyPr wrap="square">
            <a:spAutoFit/>
          </a:bodyPr>
          <a:lstStyle/>
          <a:p>
            <a:pPr>
              <a:lnSpc>
                <a:spcPts val="3400"/>
              </a:lnSpc>
              <a:spcAft>
                <a:spcPts val="1200"/>
              </a:spcAft>
            </a:pPr>
            <a:r>
              <a:rPr lang="zh-CN" altLang="en-US" sz="2400" b="1" dirty="0">
                <a:latin typeface="+mn-ea"/>
              </a:rPr>
              <a:t>问题</a:t>
            </a:r>
            <a:r>
              <a:rPr lang="zh-CN" altLang="en-US" sz="2400" dirty="0">
                <a:latin typeface="+mn-ea"/>
              </a:rPr>
              <a:t>：</a:t>
            </a:r>
            <a:r>
              <a:rPr lang="zh-CN" altLang="zh-CN" sz="2400" dirty="0"/>
              <a:t>输入三角形三条边的边长，计算三角形的面积。</a:t>
            </a:r>
            <a:endParaRPr lang="en-US" altLang="zh-CN" sz="2400" dirty="0"/>
          </a:p>
        </p:txBody>
      </p:sp>
      <p:sp>
        <p:nvSpPr>
          <p:cNvPr id="2" name="矩形 1"/>
          <p:cNvSpPr/>
          <p:nvPr/>
        </p:nvSpPr>
        <p:spPr>
          <a:xfrm>
            <a:off x="530360" y="1474137"/>
            <a:ext cx="8421756" cy="39097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solidFill>
                  <a:srgbClr val="FF9900"/>
                </a:solidFill>
                <a:latin typeface="Consolas" panose="020B0609020204030204" pitchFamily="49" charset="0"/>
              </a:rPr>
              <a:t>import</a:t>
            </a:r>
            <a:r>
              <a:rPr lang="zh-CN" altLang="en-US" sz="2400" dirty="0">
                <a:latin typeface="Consolas" panose="020B0609020204030204" pitchFamily="49" charset="0"/>
              </a:rPr>
              <a:t> math</a:t>
            </a:r>
          </a:p>
          <a:p>
            <a:pPr>
              <a:lnSpc>
                <a:spcPct val="150000"/>
              </a:lnSpc>
            </a:pPr>
            <a:r>
              <a:rPr lang="zh-CN" altLang="en-US" sz="2400" dirty="0">
                <a:latin typeface="Consolas" panose="020B0609020204030204" pitchFamily="49" charset="0"/>
              </a:rPr>
              <a:t>a = </a:t>
            </a:r>
            <a:r>
              <a:rPr lang="zh-CN" altLang="en-US" sz="2400" dirty="0">
                <a:solidFill>
                  <a:srgbClr val="7030A0"/>
                </a:solidFill>
                <a:latin typeface="Consolas" panose="020B0609020204030204" pitchFamily="49" charset="0"/>
              </a:rPr>
              <a:t>float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"请输入三角形的边长a："</a:t>
            </a:r>
            <a:r>
              <a:rPr lang="zh-CN" altLang="en-US" sz="2400" dirty="0">
                <a:latin typeface="Consolas" panose="020B0609020204030204" pitchFamily="49" charset="0"/>
              </a:rPr>
              <a:t>))</a:t>
            </a:r>
          </a:p>
          <a:p>
            <a:pPr>
              <a:lnSpc>
                <a:spcPct val="150000"/>
              </a:lnSpc>
            </a:pPr>
            <a:r>
              <a:rPr lang="zh-CN" altLang="en-US" sz="2400" dirty="0">
                <a:latin typeface="Consolas" panose="020B0609020204030204" pitchFamily="49" charset="0"/>
              </a:rPr>
              <a:t>b = </a:t>
            </a:r>
            <a:r>
              <a:rPr lang="zh-CN" altLang="en-US" sz="2400" dirty="0">
                <a:solidFill>
                  <a:srgbClr val="7030A0"/>
                </a:solidFill>
                <a:latin typeface="Consolas" panose="020B0609020204030204" pitchFamily="49" charset="0"/>
              </a:rPr>
              <a:t>float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"请输入三角形的边长b："</a:t>
            </a:r>
            <a:r>
              <a:rPr lang="zh-CN" altLang="en-US" sz="2400" dirty="0">
                <a:latin typeface="Consolas" panose="020B0609020204030204" pitchFamily="49" charset="0"/>
              </a:rPr>
              <a:t>))</a:t>
            </a:r>
          </a:p>
          <a:p>
            <a:pPr>
              <a:lnSpc>
                <a:spcPct val="150000"/>
              </a:lnSpc>
            </a:pPr>
            <a:r>
              <a:rPr lang="zh-CN" altLang="en-US" sz="2400" dirty="0">
                <a:latin typeface="Consolas" panose="020B0609020204030204" pitchFamily="49" charset="0"/>
              </a:rPr>
              <a:t>c = </a:t>
            </a:r>
            <a:r>
              <a:rPr lang="zh-CN" altLang="en-US" sz="2400" dirty="0">
                <a:solidFill>
                  <a:srgbClr val="7030A0"/>
                </a:solidFill>
                <a:latin typeface="Consolas" panose="020B0609020204030204" pitchFamily="49" charset="0"/>
              </a:rPr>
              <a:t>float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"请输入三角形的边长c："</a:t>
            </a:r>
            <a:r>
              <a:rPr lang="zh-CN" altLang="en-US" sz="2400" dirty="0">
                <a:latin typeface="Consolas" panose="020B0609020204030204" pitchFamily="49" charset="0"/>
              </a:rPr>
              <a:t>))</a:t>
            </a:r>
          </a:p>
          <a:p>
            <a:pPr>
              <a:lnSpc>
                <a:spcPct val="150000"/>
              </a:lnSpc>
            </a:pPr>
            <a:r>
              <a:rPr lang="zh-CN" altLang="en-US" sz="2400" dirty="0">
                <a:latin typeface="Consolas" panose="020B0609020204030204" pitchFamily="49" charset="0"/>
              </a:rPr>
              <a:t>h = (a+b+c)/2</a:t>
            </a:r>
          </a:p>
          <a:p>
            <a:pPr>
              <a:lnSpc>
                <a:spcPct val="150000"/>
              </a:lnSpc>
            </a:pPr>
            <a:r>
              <a:rPr lang="zh-CN" altLang="en-US" sz="2400" dirty="0">
                <a:latin typeface="Consolas" panose="020B0609020204030204" pitchFamily="49" charset="0"/>
              </a:rPr>
              <a:t>area = math.sqrt(h*(h-a)*(h-b)*(h-c))</a:t>
            </a:r>
          </a:p>
          <a:p>
            <a:pPr>
              <a:lnSpc>
                <a:spcPct val="150000"/>
              </a:lnSpc>
            </a:pPr>
            <a:r>
              <a:rPr lang="zh-CN" altLang="en-US" sz="2400" dirty="0">
                <a:latin typeface="Consolas" panose="020B0609020204030204" pitchFamily="49" charset="0"/>
              </a:rPr>
              <a:t>print(</a:t>
            </a:r>
            <a:r>
              <a:rPr lang="zh-CN" altLang="en-US" sz="2400" dirty="0">
                <a:solidFill>
                  <a:srgbClr val="00B050"/>
                </a:solidFill>
                <a:latin typeface="Consolas" panose="020B0609020204030204" pitchFamily="49" charset="0"/>
              </a:rPr>
              <a:t>"三角形的面积为：{:.2f}".</a:t>
            </a:r>
            <a:r>
              <a:rPr lang="zh-CN" altLang="en-US" sz="2400" dirty="0">
                <a:latin typeface="Consolas" panose="020B0609020204030204" pitchFamily="49" charset="0"/>
              </a:rPr>
              <a:t>format(area))</a:t>
            </a:r>
          </a:p>
        </p:txBody>
      </p:sp>
      <p:pic>
        <p:nvPicPr>
          <p:cNvPr id="5" name="图片 4"/>
          <p:cNvPicPr>
            <a:picLocks noChangeAspect="1"/>
          </p:cNvPicPr>
          <p:nvPr/>
        </p:nvPicPr>
        <p:blipFill rotWithShape="1">
          <a:blip r:embed="rId3"/>
          <a:srcRect t="2548"/>
          <a:stretch>
            <a:fillRect/>
          </a:stretch>
        </p:blipFill>
        <p:spPr>
          <a:xfrm>
            <a:off x="2727876" y="4290630"/>
            <a:ext cx="9209019" cy="2481430"/>
          </a:xfrm>
          <a:prstGeom prst="rect">
            <a:avLst/>
          </a:prstGeom>
          <a:ln>
            <a:solidFill>
              <a:schemeClr val="tx1"/>
            </a:solidFill>
          </a:ln>
          <a:effectLst>
            <a:outerShdw blurRad="50800" dist="38100" dir="2700000" algn="tl" rotWithShape="0">
              <a:prstClr val="black">
                <a:alpha val="40000"/>
              </a:prstClr>
            </a:outerShdw>
          </a:effectLst>
        </p:spPr>
      </p:pic>
      <p:sp>
        <p:nvSpPr>
          <p:cNvPr id="10" name="标注: 线形 9"/>
          <p:cNvSpPr/>
          <p:nvPr/>
        </p:nvSpPr>
        <p:spPr>
          <a:xfrm>
            <a:off x="7825289" y="3001416"/>
            <a:ext cx="4191119" cy="1061653"/>
          </a:xfrm>
          <a:prstGeom prst="borderCallout1">
            <a:avLst>
              <a:gd name="adj1" fmla="val 48708"/>
              <a:gd name="adj2" fmla="val 224"/>
              <a:gd name="adj3" fmla="val 159310"/>
              <a:gd name="adj4" fmla="val -30589"/>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dirty="0">
                <a:latin typeface="+mn-ea"/>
              </a:rPr>
              <a:t>运行后程序报错，原因是输入的数据无法构成一个三角形，输入有误！</a:t>
            </a:r>
            <a:endParaRPr lang="zh-CN" altLang="en-US" dirty="0"/>
          </a:p>
        </p:txBody>
      </p:sp>
      <p:pic>
        <p:nvPicPr>
          <p:cNvPr id="4098" name="Picture 2" descr="80+ Funniest Programming Memes (2024)">
            <a:extLst>
              <a:ext uri="{FF2B5EF4-FFF2-40B4-BE49-F238E27FC236}">
                <a16:creationId xmlns:a16="http://schemas.microsoft.com/office/drawing/2014/main" id="{A6309E2C-2912-2266-89FA-1886E64AD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0158" y="95325"/>
            <a:ext cx="3179009" cy="2848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498855"/>
          </a:xfrm>
          <a:prstGeom prst="rect">
            <a:avLst/>
          </a:prstGeom>
        </p:spPr>
        <p:txBody>
          <a:bodyPr wrap="square">
            <a:spAutoFit/>
          </a:bodyPr>
          <a:lstStyle/>
          <a:p>
            <a:pPr>
              <a:lnSpc>
                <a:spcPts val="3400"/>
              </a:lnSpc>
              <a:spcAft>
                <a:spcPts val="1200"/>
              </a:spcAft>
            </a:pPr>
            <a:r>
              <a:rPr lang="zh-CN" altLang="en-US" sz="2400" b="1" dirty="0">
                <a:latin typeface="+mn-ea"/>
              </a:rPr>
              <a:t>问题</a:t>
            </a:r>
            <a:r>
              <a:rPr lang="zh-CN" altLang="en-US" sz="2400" dirty="0">
                <a:latin typeface="+mn-ea"/>
              </a:rPr>
              <a:t>：</a:t>
            </a:r>
            <a:r>
              <a:rPr lang="zh-CN" altLang="zh-CN" sz="2400" dirty="0"/>
              <a:t>输入三角形三条边的边长，计算三角形的面积。</a:t>
            </a:r>
            <a:endParaRPr lang="en-US" altLang="zh-CN" sz="2400" dirty="0"/>
          </a:p>
        </p:txBody>
      </p:sp>
      <p:sp>
        <p:nvSpPr>
          <p:cNvPr id="2" name="矩形 1"/>
          <p:cNvSpPr/>
          <p:nvPr/>
        </p:nvSpPr>
        <p:spPr>
          <a:xfrm>
            <a:off x="530360" y="1474138"/>
            <a:ext cx="5900257" cy="373621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000" dirty="0">
                <a:solidFill>
                  <a:srgbClr val="FFC000"/>
                </a:solidFill>
                <a:latin typeface="Consolas" panose="020B0609020204030204" pitchFamily="49" charset="0"/>
              </a:rPr>
              <a:t>import</a:t>
            </a:r>
            <a:r>
              <a:rPr lang="zh-CN" altLang="en-US" sz="2000" dirty="0">
                <a:latin typeface="Consolas" panose="020B0609020204030204" pitchFamily="49" charset="0"/>
              </a:rPr>
              <a:t> math</a:t>
            </a:r>
          </a:p>
          <a:p>
            <a:pPr>
              <a:lnSpc>
                <a:spcPct val="150000"/>
              </a:lnSpc>
            </a:pPr>
            <a:r>
              <a:rPr lang="zh-CN" altLang="en-US" sz="2000" dirty="0">
                <a:latin typeface="Consolas" panose="020B0609020204030204" pitchFamily="49" charset="0"/>
              </a:rPr>
              <a:t>a = </a:t>
            </a:r>
            <a:r>
              <a:rPr lang="zh-CN" altLang="en-US" sz="2000" dirty="0">
                <a:solidFill>
                  <a:srgbClr val="7030A0"/>
                </a:solidFill>
                <a:latin typeface="Consolas" panose="020B0609020204030204" pitchFamily="49" charset="0"/>
              </a:rPr>
              <a:t>float</a:t>
            </a:r>
            <a:r>
              <a:rPr lang="zh-CN" altLang="en-US" sz="2000" dirty="0">
                <a:latin typeface="Consolas" panose="020B0609020204030204" pitchFamily="49" charset="0"/>
              </a:rPr>
              <a:t>(</a:t>
            </a:r>
            <a:r>
              <a:rPr lang="zh-CN" altLang="en-US" sz="2000" dirty="0">
                <a:solidFill>
                  <a:srgbClr val="7030A0"/>
                </a:solidFill>
                <a:latin typeface="Consolas" panose="020B0609020204030204" pitchFamily="49" charset="0"/>
              </a:rPr>
              <a:t>input</a:t>
            </a:r>
            <a:r>
              <a:rPr lang="zh-CN" altLang="en-US" sz="2000" dirty="0">
                <a:latin typeface="Consolas" panose="020B0609020204030204" pitchFamily="49" charset="0"/>
              </a:rPr>
              <a:t>(</a:t>
            </a:r>
            <a:r>
              <a:rPr lang="zh-CN" altLang="en-US" sz="2000" dirty="0">
                <a:solidFill>
                  <a:srgbClr val="00B050"/>
                </a:solidFill>
                <a:latin typeface="Consolas" panose="020B0609020204030204" pitchFamily="49" charset="0"/>
              </a:rPr>
              <a:t>"请输入三角形的边长a："</a:t>
            </a:r>
            <a:r>
              <a:rPr lang="zh-CN" altLang="en-US" sz="2000" dirty="0">
                <a:latin typeface="Consolas" panose="020B0609020204030204" pitchFamily="49" charset="0"/>
              </a:rPr>
              <a:t>))</a:t>
            </a:r>
          </a:p>
          <a:p>
            <a:pPr>
              <a:lnSpc>
                <a:spcPct val="150000"/>
              </a:lnSpc>
            </a:pPr>
            <a:r>
              <a:rPr lang="zh-CN" altLang="en-US" sz="2000" dirty="0">
                <a:latin typeface="Consolas" panose="020B0609020204030204" pitchFamily="49" charset="0"/>
              </a:rPr>
              <a:t>b = </a:t>
            </a:r>
            <a:r>
              <a:rPr lang="zh-CN" altLang="en-US" sz="2000" dirty="0">
                <a:solidFill>
                  <a:srgbClr val="7030A0"/>
                </a:solidFill>
                <a:latin typeface="Consolas" panose="020B0609020204030204" pitchFamily="49" charset="0"/>
              </a:rPr>
              <a:t>float</a:t>
            </a:r>
            <a:r>
              <a:rPr lang="zh-CN" altLang="en-US" sz="2000" dirty="0">
                <a:latin typeface="Consolas" panose="020B0609020204030204" pitchFamily="49" charset="0"/>
              </a:rPr>
              <a:t>(</a:t>
            </a:r>
            <a:r>
              <a:rPr lang="zh-CN" altLang="en-US" sz="2000" dirty="0">
                <a:solidFill>
                  <a:srgbClr val="7030A0"/>
                </a:solidFill>
                <a:latin typeface="Consolas" panose="020B0609020204030204" pitchFamily="49" charset="0"/>
              </a:rPr>
              <a:t>input</a:t>
            </a:r>
            <a:r>
              <a:rPr lang="zh-CN" altLang="en-US" sz="2000" dirty="0">
                <a:latin typeface="Consolas" panose="020B0609020204030204" pitchFamily="49" charset="0"/>
              </a:rPr>
              <a:t>(</a:t>
            </a:r>
            <a:r>
              <a:rPr lang="zh-CN" altLang="en-US" sz="2000" dirty="0">
                <a:solidFill>
                  <a:srgbClr val="00B050"/>
                </a:solidFill>
                <a:latin typeface="Consolas" panose="020B0609020204030204" pitchFamily="49" charset="0"/>
              </a:rPr>
              <a:t>"请输入三角形的边长b："</a:t>
            </a:r>
            <a:r>
              <a:rPr lang="zh-CN" altLang="en-US" sz="2000" dirty="0">
                <a:latin typeface="Consolas" panose="020B0609020204030204" pitchFamily="49" charset="0"/>
              </a:rPr>
              <a:t>))</a:t>
            </a:r>
          </a:p>
          <a:p>
            <a:pPr>
              <a:lnSpc>
                <a:spcPct val="150000"/>
              </a:lnSpc>
            </a:pPr>
            <a:r>
              <a:rPr lang="zh-CN" altLang="en-US" sz="2000" dirty="0">
                <a:latin typeface="Consolas" panose="020B0609020204030204" pitchFamily="49" charset="0"/>
              </a:rPr>
              <a:t>c = </a:t>
            </a:r>
            <a:r>
              <a:rPr lang="zh-CN" altLang="en-US" sz="2000" dirty="0">
                <a:solidFill>
                  <a:srgbClr val="7030A0"/>
                </a:solidFill>
                <a:latin typeface="Consolas" panose="020B0609020204030204" pitchFamily="49" charset="0"/>
              </a:rPr>
              <a:t>float</a:t>
            </a:r>
            <a:r>
              <a:rPr lang="zh-CN" altLang="en-US" sz="2000" dirty="0">
                <a:latin typeface="Consolas" panose="020B0609020204030204" pitchFamily="49" charset="0"/>
              </a:rPr>
              <a:t>(</a:t>
            </a:r>
            <a:r>
              <a:rPr lang="zh-CN" altLang="en-US" sz="2000" dirty="0">
                <a:solidFill>
                  <a:srgbClr val="7030A0"/>
                </a:solidFill>
                <a:latin typeface="Consolas" panose="020B0609020204030204" pitchFamily="49" charset="0"/>
              </a:rPr>
              <a:t>input</a:t>
            </a:r>
            <a:r>
              <a:rPr lang="zh-CN" altLang="en-US" sz="2000" dirty="0">
                <a:latin typeface="Consolas" panose="020B0609020204030204" pitchFamily="49" charset="0"/>
              </a:rPr>
              <a:t>(</a:t>
            </a:r>
            <a:r>
              <a:rPr lang="zh-CN" altLang="en-US" sz="2000" dirty="0">
                <a:solidFill>
                  <a:srgbClr val="00B050"/>
                </a:solidFill>
                <a:latin typeface="Consolas" panose="020B0609020204030204" pitchFamily="49" charset="0"/>
              </a:rPr>
              <a:t>"请输入三角形的边长c："</a:t>
            </a:r>
            <a:r>
              <a:rPr lang="zh-CN" altLang="en-US" sz="2000" dirty="0">
                <a:latin typeface="Consolas" panose="020B0609020204030204" pitchFamily="49" charset="0"/>
              </a:rPr>
              <a:t>))</a:t>
            </a:r>
          </a:p>
          <a:p>
            <a:pPr>
              <a:lnSpc>
                <a:spcPct val="150000"/>
              </a:lnSpc>
            </a:pPr>
            <a:r>
              <a:rPr lang="zh-CN" altLang="en-US" sz="2000" dirty="0">
                <a:latin typeface="Consolas" panose="020B0609020204030204" pitchFamily="49" charset="0"/>
              </a:rPr>
              <a:t>h = (a+b+c)/2</a:t>
            </a:r>
          </a:p>
          <a:p>
            <a:pPr>
              <a:lnSpc>
                <a:spcPct val="150000"/>
              </a:lnSpc>
            </a:pPr>
            <a:r>
              <a:rPr lang="zh-CN" altLang="en-US" sz="2000" dirty="0">
                <a:latin typeface="Consolas" panose="020B0609020204030204" pitchFamily="49" charset="0"/>
              </a:rPr>
              <a:t>area = math.sqrt(h*(h-a)*(h-b)*(h-c))</a:t>
            </a:r>
          </a:p>
          <a:p>
            <a:pPr>
              <a:lnSpc>
                <a:spcPct val="150000"/>
              </a:lnSpc>
            </a:pPr>
            <a:r>
              <a:rPr lang="zh-CN" altLang="en-US" sz="2000" dirty="0">
                <a:latin typeface="Consolas" panose="020B0609020204030204" pitchFamily="49" charset="0"/>
              </a:rPr>
              <a:t>print(</a:t>
            </a:r>
            <a:r>
              <a:rPr lang="zh-CN" altLang="en-US" sz="2000" dirty="0">
                <a:solidFill>
                  <a:srgbClr val="00B050"/>
                </a:solidFill>
                <a:latin typeface="Consolas" panose="020B0609020204030204" pitchFamily="49" charset="0"/>
              </a:rPr>
              <a:t>"三角形的面积为：{:.2f}".</a:t>
            </a:r>
            <a:r>
              <a:rPr lang="zh-CN" altLang="en-US" sz="2000" dirty="0">
                <a:latin typeface="Consolas" panose="020B0609020204030204" pitchFamily="49" charset="0"/>
              </a:rPr>
              <a:t>format(area))</a:t>
            </a:r>
          </a:p>
        </p:txBody>
      </p:sp>
      <p:sp>
        <p:nvSpPr>
          <p:cNvPr id="6" name="矩形 5"/>
          <p:cNvSpPr/>
          <p:nvPr/>
        </p:nvSpPr>
        <p:spPr>
          <a:xfrm>
            <a:off x="6844747" y="1792189"/>
            <a:ext cx="4744279" cy="2797048"/>
          </a:xfrm>
          <a:prstGeom prst="rect">
            <a:avLst/>
          </a:prstGeom>
        </p:spPr>
        <p:txBody>
          <a:bodyPr wrap="square">
            <a:spAutoFit/>
          </a:bodyPr>
          <a:lstStyle/>
          <a:p>
            <a:pPr>
              <a:lnSpc>
                <a:spcPct val="150000"/>
              </a:lnSpc>
            </a:pPr>
            <a:r>
              <a:rPr lang="zh-CN" altLang="zh-CN" sz="2400" dirty="0">
                <a:latin typeface="+mn-ea"/>
                <a:cs typeface="Times New Roman" panose="02020603050405020304" pitchFamily="18" charset="0"/>
              </a:rPr>
              <a:t>程序就必须根据不同的情况做出不同的处理，程序出现了</a:t>
            </a:r>
            <a:r>
              <a:rPr lang="zh-CN" altLang="zh-CN" sz="2400" dirty="0">
                <a:solidFill>
                  <a:srgbClr val="FF0000"/>
                </a:solidFill>
                <a:latin typeface="+mn-ea"/>
                <a:cs typeface="Times New Roman" panose="02020603050405020304" pitchFamily="18" charset="0"/>
              </a:rPr>
              <a:t>分支</a:t>
            </a:r>
            <a:r>
              <a:rPr lang="zh-CN" altLang="zh-CN" sz="2400" dirty="0">
                <a:latin typeface="+mn-ea"/>
                <a:cs typeface="Times New Roman" panose="02020603050405020304" pitchFamily="18" charset="0"/>
              </a:rPr>
              <a:t>，</a:t>
            </a:r>
            <a:r>
              <a:rPr lang="zh-CN" altLang="en-US" sz="2400" dirty="0">
                <a:solidFill>
                  <a:srgbClr val="FF0000"/>
                </a:solidFill>
                <a:latin typeface="+mn-ea"/>
                <a:cs typeface="Times New Roman" panose="02020603050405020304" pitchFamily="18" charset="0"/>
              </a:rPr>
              <a:t>如果</a:t>
            </a:r>
            <a:r>
              <a:rPr lang="zh-CN" altLang="zh-CN" sz="2400" dirty="0">
                <a:latin typeface="+mn-ea"/>
                <a:cs typeface="Times New Roman" panose="02020603050405020304" pitchFamily="18" charset="0"/>
              </a:rPr>
              <a:t>输入的三角形三边边长为合法数据时，程序才会求面积值，</a:t>
            </a:r>
            <a:r>
              <a:rPr lang="zh-CN" altLang="zh-CN" sz="2400" dirty="0">
                <a:solidFill>
                  <a:srgbClr val="FF0000"/>
                </a:solidFill>
                <a:latin typeface="+mn-ea"/>
                <a:cs typeface="Times New Roman" panose="02020603050405020304" pitchFamily="18" charset="0"/>
              </a:rPr>
              <a:t>否则</a:t>
            </a:r>
            <a:r>
              <a:rPr lang="zh-CN" altLang="zh-CN" sz="2400" dirty="0">
                <a:latin typeface="+mn-ea"/>
                <a:cs typeface="Times New Roman" panose="02020603050405020304" pitchFamily="18" charset="0"/>
              </a:rPr>
              <a:t>应该告诉用户“数据有误”</a:t>
            </a:r>
            <a:endParaRPr lang="zh-CN" altLang="en-US" sz="2400" dirty="0">
              <a:latin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498855"/>
          </a:xfrm>
          <a:prstGeom prst="rect">
            <a:avLst/>
          </a:prstGeom>
        </p:spPr>
        <p:txBody>
          <a:bodyPr wrap="square">
            <a:spAutoFit/>
          </a:bodyPr>
          <a:lstStyle/>
          <a:p>
            <a:pPr>
              <a:lnSpc>
                <a:spcPts val="3400"/>
              </a:lnSpc>
              <a:spcAft>
                <a:spcPts val="1200"/>
              </a:spcAft>
            </a:pPr>
            <a:r>
              <a:rPr lang="zh-CN" altLang="en-US" sz="2400" b="1" dirty="0">
                <a:latin typeface="+mn-ea"/>
              </a:rPr>
              <a:t>单分支结构：</a:t>
            </a:r>
            <a:r>
              <a:rPr lang="en-US" altLang="zh-CN" sz="2400" b="1" dirty="0">
                <a:latin typeface="+mn-ea"/>
              </a:rPr>
              <a:t>if </a:t>
            </a:r>
            <a:r>
              <a:rPr lang="zh-CN" altLang="en-US" sz="2400" b="1" dirty="0">
                <a:latin typeface="+mn-ea"/>
              </a:rPr>
              <a:t>语句</a:t>
            </a:r>
            <a:endParaRPr lang="en-US" altLang="zh-CN" sz="2400" dirty="0"/>
          </a:p>
        </p:txBody>
      </p:sp>
      <p:sp>
        <p:nvSpPr>
          <p:cNvPr id="2" name="矩形 1"/>
          <p:cNvSpPr/>
          <p:nvPr/>
        </p:nvSpPr>
        <p:spPr>
          <a:xfrm>
            <a:off x="530360" y="1474138"/>
            <a:ext cx="3405536" cy="140660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altLang="zh-CN" sz="2800" dirty="0">
                <a:latin typeface="Consolas" panose="020B0609020204030204" pitchFamily="49" charset="0"/>
              </a:rPr>
              <a:t>if  </a:t>
            </a:r>
            <a:r>
              <a:rPr lang="zh-CN" altLang="zh-CN" sz="2800" dirty="0">
                <a:latin typeface="Consolas" panose="020B0609020204030204" pitchFamily="49" charset="0"/>
              </a:rPr>
              <a:t>条件表达式</a:t>
            </a:r>
            <a:r>
              <a:rPr lang="en-US" altLang="zh-CN" sz="3200" b="1" dirty="0">
                <a:solidFill>
                  <a:srgbClr val="FF0000"/>
                </a:solidFill>
                <a:latin typeface="Consolas" panose="020B0609020204030204" pitchFamily="49" charset="0"/>
              </a:rPr>
              <a:t>:</a:t>
            </a:r>
            <a:endParaRPr lang="zh-CN" altLang="zh-CN" sz="2800" b="1" dirty="0">
              <a:solidFill>
                <a:srgbClr val="FF0000"/>
              </a:solidFill>
              <a:latin typeface="Consolas" panose="020B0609020204030204" pitchFamily="49" charset="0"/>
            </a:endParaRPr>
          </a:p>
          <a:p>
            <a:pPr>
              <a:lnSpc>
                <a:spcPct val="150000"/>
              </a:lnSpc>
            </a:pPr>
            <a:r>
              <a:rPr lang="en-US" altLang="zh-CN" sz="2800" dirty="0">
                <a:latin typeface="Consolas" panose="020B0609020204030204" pitchFamily="49" charset="0"/>
              </a:rPr>
              <a:t>	</a:t>
            </a:r>
            <a:r>
              <a:rPr lang="zh-CN" altLang="zh-CN" sz="2800" dirty="0">
                <a:latin typeface="Consolas" panose="020B0609020204030204" pitchFamily="49" charset="0"/>
              </a:rPr>
              <a:t>语句块</a:t>
            </a:r>
          </a:p>
        </p:txBody>
      </p:sp>
      <p:sp>
        <p:nvSpPr>
          <p:cNvPr id="10" name="标注: 线形 9"/>
          <p:cNvSpPr/>
          <p:nvPr/>
        </p:nvSpPr>
        <p:spPr>
          <a:xfrm>
            <a:off x="4285282" y="3226635"/>
            <a:ext cx="5122143" cy="1061653"/>
          </a:xfrm>
          <a:prstGeom prst="borderCallout1">
            <a:avLst>
              <a:gd name="adj1" fmla="val 48708"/>
              <a:gd name="adj2" fmla="val 224"/>
              <a:gd name="adj3" fmla="val -108452"/>
              <a:gd name="adj4" fmla="val -17692"/>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zh-CN" sz="2400" dirty="0">
                <a:latin typeface="+mn-ea"/>
              </a:rPr>
              <a:t>条件表达式后面的</a:t>
            </a:r>
            <a:r>
              <a:rPr lang="zh-CN" altLang="zh-CN" sz="2400" dirty="0">
                <a:solidFill>
                  <a:srgbClr val="FF0000"/>
                </a:solidFill>
                <a:latin typeface="+mn-ea"/>
              </a:rPr>
              <a:t>“</a:t>
            </a:r>
            <a:r>
              <a:rPr lang="en-US" altLang="zh-CN" sz="2400" dirty="0">
                <a:solidFill>
                  <a:srgbClr val="FF0000"/>
                </a:solidFill>
                <a:latin typeface="+mn-ea"/>
              </a:rPr>
              <a:t>:</a:t>
            </a:r>
            <a:r>
              <a:rPr lang="zh-CN" altLang="zh-CN" sz="2400" dirty="0">
                <a:solidFill>
                  <a:srgbClr val="FF0000"/>
                </a:solidFill>
                <a:latin typeface="+mn-ea"/>
              </a:rPr>
              <a:t>”</a:t>
            </a:r>
            <a:r>
              <a:rPr lang="zh-CN" altLang="zh-CN" sz="2400" dirty="0">
                <a:latin typeface="+mn-ea"/>
              </a:rPr>
              <a:t>不可缺少</a:t>
            </a:r>
            <a:r>
              <a:rPr lang="zh-CN" altLang="en-US" sz="2400" dirty="0">
                <a:latin typeface="+mn-ea"/>
              </a:rPr>
              <a:t>。</a:t>
            </a:r>
            <a:endParaRPr lang="zh-CN" altLang="zh-CN" sz="2400" dirty="0">
              <a:latin typeface="+mn-ea"/>
            </a:endParaRPr>
          </a:p>
        </p:txBody>
      </p:sp>
      <p:sp>
        <p:nvSpPr>
          <p:cNvPr id="11" name="标注: 线形 10"/>
          <p:cNvSpPr/>
          <p:nvPr/>
        </p:nvSpPr>
        <p:spPr>
          <a:xfrm>
            <a:off x="2870464" y="4707099"/>
            <a:ext cx="6132758" cy="1690965"/>
          </a:xfrm>
          <a:prstGeom prst="borderCallout1">
            <a:avLst>
              <a:gd name="adj1" fmla="val 49884"/>
              <a:gd name="adj2" fmla="val -262"/>
              <a:gd name="adj3" fmla="val -109786"/>
              <a:gd name="adj4" fmla="val -13158"/>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spcAft>
                <a:spcPts val="1200"/>
              </a:spcAft>
            </a:pPr>
            <a:r>
              <a:rPr lang="zh-CN" altLang="zh-CN" sz="2400" dirty="0">
                <a:latin typeface="+mn-ea"/>
              </a:rPr>
              <a:t>在写“语句块”的时候，务必注意代码</a:t>
            </a:r>
            <a:r>
              <a:rPr lang="zh-CN" altLang="zh-CN" sz="2400" dirty="0">
                <a:solidFill>
                  <a:srgbClr val="FF0000"/>
                </a:solidFill>
                <a:latin typeface="+mn-ea"/>
              </a:rPr>
              <a:t>缩进</a:t>
            </a:r>
            <a:r>
              <a:rPr lang="zh-CN" altLang="zh-CN" sz="2400" dirty="0">
                <a:latin typeface="+mn-ea"/>
              </a:rPr>
              <a:t>，且同一个代码块必须保证相同的缩进量。</a:t>
            </a:r>
          </a:p>
        </p:txBody>
      </p:sp>
      <p:pic>
        <p:nvPicPr>
          <p:cNvPr id="6" name="图片 5" descr="图形用户界面, 文本&#10;&#10;AI 生成的内容可能不正确。">
            <a:extLst>
              <a:ext uri="{FF2B5EF4-FFF2-40B4-BE49-F238E27FC236}">
                <a16:creationId xmlns:a16="http://schemas.microsoft.com/office/drawing/2014/main" id="{C4681578-5764-F96C-34A3-46A2224A0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5282" y="203448"/>
            <a:ext cx="10499913" cy="1947454"/>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hat is Indentation in Python - Scientech Easy">
            <a:extLst>
              <a:ext uri="{FF2B5EF4-FFF2-40B4-BE49-F238E27FC236}">
                <a16:creationId xmlns:a16="http://schemas.microsoft.com/office/drawing/2014/main" id="{1996027C-3767-886A-5205-186D1988F8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0"/>
            <a:ext cx="7620000" cy="50800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电脑屏幕的照片上有文字&#10;&#10;AI 生成的内容可能不正确。">
            <a:extLst>
              <a:ext uri="{FF2B5EF4-FFF2-40B4-BE49-F238E27FC236}">
                <a16:creationId xmlns:a16="http://schemas.microsoft.com/office/drawing/2014/main" id="{F1D82835-6CBA-7BC4-14C9-C19D545F9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876" y="505927"/>
            <a:ext cx="3467100" cy="6146800"/>
          </a:xfrm>
          <a:prstGeom prst="rect">
            <a:avLst/>
          </a:prstGeom>
        </p:spPr>
      </p:pic>
      <p:sp>
        <p:nvSpPr>
          <p:cNvPr id="2" name="文本框 1">
            <a:extLst>
              <a:ext uri="{FF2B5EF4-FFF2-40B4-BE49-F238E27FC236}">
                <a16:creationId xmlns:a16="http://schemas.microsoft.com/office/drawing/2014/main" id="{43B83B4B-3D64-4B2C-8798-BEB19ACF9D85}"/>
              </a:ext>
            </a:extLst>
          </p:cNvPr>
          <p:cNvSpPr txBox="1"/>
          <p:nvPr/>
        </p:nvSpPr>
        <p:spPr>
          <a:xfrm>
            <a:off x="1371600" y="18661"/>
            <a:ext cx="2220686" cy="369332"/>
          </a:xfrm>
          <a:prstGeom prst="rect">
            <a:avLst/>
          </a:prstGeom>
          <a:noFill/>
        </p:spPr>
        <p:txBody>
          <a:bodyPr wrap="square" rtlCol="0">
            <a:spAutoFit/>
          </a:bodyPr>
          <a:lstStyle/>
          <a:p>
            <a:r>
              <a:rPr lang="zh-CN" altLang="en-US" dirty="0"/>
              <a:t>📜</a:t>
            </a:r>
          </a:p>
        </p:txBody>
      </p:sp>
    </p:spTree>
    <p:extLst>
      <p:ext uri="{BB962C8B-B14F-4D97-AF65-F5344CB8AC3E}">
        <p14:creationId xmlns:p14="http://schemas.microsoft.com/office/powerpoint/2010/main" val="4073581278"/>
      </p:ext>
    </p:extLst>
  </p:cSld>
  <p:clrMapOvr>
    <a:masterClrMapping/>
  </p:clrMapOvr>
  <p:transition spd="slow">
    <p:random/>
  </p:transition>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r>
              <a:rPr lang="en-US" altLang="zh-CN" sz="2400" b="1" spc="300" dirty="0">
                <a:solidFill>
                  <a:srgbClr val="1E6787"/>
                </a:solidFill>
                <a:latin typeface="微软雅黑" panose="020B0503020204020204" pitchFamily="34" charset="-122"/>
                <a:ea typeface="微软雅黑" panose="020B0503020204020204" pitchFamily="34" charset="-122"/>
              </a:rPr>
              <a:t> 👨‍💻</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498855"/>
          </a:xfrm>
          <a:prstGeom prst="rect">
            <a:avLst/>
          </a:prstGeom>
        </p:spPr>
        <p:txBody>
          <a:bodyPr wrap="square">
            <a:spAutoFit/>
          </a:bodyPr>
          <a:lstStyle/>
          <a:p>
            <a:pPr>
              <a:lnSpc>
                <a:spcPts val="3400"/>
              </a:lnSpc>
              <a:spcAft>
                <a:spcPts val="1200"/>
              </a:spcAft>
            </a:pPr>
            <a:r>
              <a:rPr lang="zh-CN" altLang="en-US" sz="2400" b="1" dirty="0">
                <a:latin typeface="+mn-ea"/>
              </a:rPr>
              <a:t>单分支结构：</a:t>
            </a:r>
            <a:r>
              <a:rPr lang="en-US" altLang="zh-CN" sz="2400" b="1" dirty="0">
                <a:latin typeface="+mn-ea"/>
              </a:rPr>
              <a:t>if </a:t>
            </a:r>
            <a:r>
              <a:rPr lang="zh-CN" altLang="en-US" sz="2400" b="1" dirty="0">
                <a:latin typeface="+mn-ea"/>
              </a:rPr>
              <a:t>语句</a:t>
            </a:r>
            <a:endParaRPr lang="en-US" altLang="zh-CN" sz="2400" dirty="0"/>
          </a:p>
        </p:txBody>
      </p:sp>
      <p:sp>
        <p:nvSpPr>
          <p:cNvPr id="2" name="矩形 1"/>
          <p:cNvSpPr/>
          <p:nvPr/>
        </p:nvSpPr>
        <p:spPr>
          <a:xfrm>
            <a:off x="6434203" y="578040"/>
            <a:ext cx="3405536" cy="140660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altLang="zh-CN" sz="2800" dirty="0">
                <a:latin typeface="Consolas" panose="020B0609020204030204" pitchFamily="49" charset="0"/>
              </a:rPr>
              <a:t>if  </a:t>
            </a:r>
            <a:r>
              <a:rPr lang="zh-CN" altLang="zh-CN" sz="2800" dirty="0">
                <a:latin typeface="Consolas" panose="020B0609020204030204" pitchFamily="49" charset="0"/>
              </a:rPr>
              <a:t>条件表达式</a:t>
            </a:r>
            <a:r>
              <a:rPr lang="en-US" altLang="zh-CN" sz="3200" b="1" dirty="0">
                <a:solidFill>
                  <a:srgbClr val="FF0000"/>
                </a:solidFill>
                <a:latin typeface="Consolas" panose="020B0609020204030204" pitchFamily="49" charset="0"/>
              </a:rPr>
              <a:t>:</a:t>
            </a:r>
            <a:endParaRPr lang="zh-CN" altLang="zh-CN" sz="2800" b="1" dirty="0">
              <a:solidFill>
                <a:srgbClr val="FF0000"/>
              </a:solidFill>
              <a:latin typeface="Consolas" panose="020B0609020204030204" pitchFamily="49" charset="0"/>
            </a:endParaRPr>
          </a:p>
          <a:p>
            <a:pPr>
              <a:lnSpc>
                <a:spcPct val="150000"/>
              </a:lnSpc>
            </a:pPr>
            <a:r>
              <a:rPr lang="en-US" altLang="zh-CN" sz="2800" dirty="0">
                <a:latin typeface="Consolas" panose="020B0609020204030204" pitchFamily="49" charset="0"/>
              </a:rPr>
              <a:t>	</a:t>
            </a:r>
            <a:r>
              <a:rPr lang="zh-CN" altLang="zh-CN" sz="2800" dirty="0">
                <a:latin typeface="Consolas" panose="020B0609020204030204" pitchFamily="49" charset="0"/>
              </a:rPr>
              <a:t>语句块</a:t>
            </a:r>
          </a:p>
        </p:txBody>
      </p:sp>
      <p:sp>
        <p:nvSpPr>
          <p:cNvPr id="6" name="矩形 5"/>
          <p:cNvSpPr/>
          <p:nvPr/>
        </p:nvSpPr>
        <p:spPr>
          <a:xfrm>
            <a:off x="313219" y="2446309"/>
            <a:ext cx="11565562" cy="3104824"/>
          </a:xfrm>
          <a:prstGeom prst="rect">
            <a:avLst/>
          </a:prstGeom>
        </p:spPr>
        <p:txBody>
          <a:bodyPr wrap="square">
            <a:spAutoFit/>
          </a:bodyPr>
          <a:lstStyle/>
          <a:p>
            <a:pPr marL="342900" indent="-342900">
              <a:lnSpc>
                <a:spcPct val="150000"/>
              </a:lnSpc>
              <a:spcAft>
                <a:spcPts val="1200"/>
              </a:spcAft>
              <a:buFont typeface="Arial" panose="020B0604020202020204" pitchFamily="34" charset="0"/>
              <a:buChar char="•"/>
            </a:pPr>
            <a:r>
              <a:rPr lang="zh-CN" altLang="zh-CN" sz="2400" dirty="0">
                <a:latin typeface="+mn-ea"/>
              </a:rPr>
              <a:t>当条件表达式成立，结果为</a:t>
            </a:r>
            <a:r>
              <a:rPr lang="en-US" altLang="zh-CN" sz="2400" dirty="0">
                <a:latin typeface="+mn-ea"/>
              </a:rPr>
              <a:t>True</a:t>
            </a:r>
            <a:r>
              <a:rPr lang="zh-CN" altLang="zh-CN" sz="2400" dirty="0">
                <a:latin typeface="+mn-ea"/>
              </a:rPr>
              <a:t>的时候，语句块将被执行</a:t>
            </a:r>
            <a:r>
              <a:rPr lang="zh-CN" altLang="en-US" sz="2400" dirty="0">
                <a:latin typeface="+mn-ea"/>
              </a:rPr>
              <a:t>。</a:t>
            </a:r>
            <a:endParaRPr lang="en-US" altLang="zh-CN" sz="2400" dirty="0">
              <a:latin typeface="+mn-ea"/>
            </a:endParaRPr>
          </a:p>
          <a:p>
            <a:pPr marL="342900" indent="-342900">
              <a:lnSpc>
                <a:spcPct val="150000"/>
              </a:lnSpc>
              <a:spcAft>
                <a:spcPts val="1200"/>
              </a:spcAft>
              <a:buFont typeface="Arial" panose="020B0604020202020204" pitchFamily="34" charset="0"/>
              <a:buChar char="•"/>
            </a:pPr>
            <a:r>
              <a:rPr lang="zh-CN" altLang="zh-CN" sz="2400" dirty="0">
                <a:latin typeface="+mn-ea"/>
              </a:rPr>
              <a:t>如果条件表达式不成立，语句块不会被执行，程序会继续执行后面的语句（如果有）。</a:t>
            </a:r>
            <a:endParaRPr lang="en-US" altLang="zh-CN" sz="2400" dirty="0">
              <a:latin typeface="+mn-ea"/>
            </a:endParaRPr>
          </a:p>
          <a:p>
            <a:pPr marL="342900" indent="-342900">
              <a:lnSpc>
                <a:spcPct val="150000"/>
              </a:lnSpc>
              <a:spcAft>
                <a:spcPts val="1200"/>
              </a:spcAft>
              <a:buFont typeface="Arial" panose="020B0604020202020204" pitchFamily="34" charset="0"/>
              <a:buChar char="•"/>
            </a:pPr>
            <a:r>
              <a:rPr lang="zh-CN" altLang="zh-CN" sz="2400" dirty="0">
                <a:latin typeface="+mn-ea"/>
              </a:rPr>
              <a:t>在这里，语句块有可能被执行，也有可能不被执行，是否执行依赖于</a:t>
            </a:r>
            <a:r>
              <a:rPr lang="zh-CN" altLang="zh-CN" sz="2400" dirty="0">
                <a:solidFill>
                  <a:srgbClr val="FF0000"/>
                </a:solidFill>
                <a:latin typeface="+mn-ea"/>
              </a:rPr>
              <a:t>条件表达式</a:t>
            </a:r>
            <a:r>
              <a:rPr lang="zh-CN" altLang="zh-CN" sz="2400" dirty="0">
                <a:latin typeface="+mn-ea"/>
              </a:rPr>
              <a:t>的判断结果。</a:t>
            </a:r>
          </a:p>
        </p:txBody>
      </p:sp>
      <p:pic>
        <p:nvPicPr>
          <p:cNvPr id="5" name="图片 4" descr="图形用户界面, 文本&#10;&#10;AI 生成的内容可能不正确。">
            <a:extLst>
              <a:ext uri="{FF2B5EF4-FFF2-40B4-BE49-F238E27FC236}">
                <a16:creationId xmlns:a16="http://schemas.microsoft.com/office/drawing/2014/main" id="{1FC8D757-D4F7-8E6C-0479-F0FC0DAD6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1489" y="5039071"/>
            <a:ext cx="10499913" cy="1947454"/>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1090491"/>
          </a:xfrm>
          <a:prstGeom prst="rect">
            <a:avLst/>
          </a:prstGeom>
        </p:spPr>
        <p:txBody>
          <a:bodyPr wrap="square">
            <a:spAutoFit/>
          </a:bodyPr>
          <a:lstStyle/>
          <a:p>
            <a:pPr>
              <a:lnSpc>
                <a:spcPts val="3400"/>
              </a:lnSpc>
              <a:spcAft>
                <a:spcPts val="1200"/>
              </a:spcAft>
            </a:pPr>
            <a:r>
              <a:rPr lang="zh-CN" altLang="en-US" sz="2400" b="1" dirty="0">
                <a:latin typeface="+mn-ea"/>
              </a:rPr>
              <a:t>单分支结构：</a:t>
            </a:r>
            <a:r>
              <a:rPr lang="en-US" altLang="zh-CN" sz="2400" b="1" dirty="0">
                <a:latin typeface="+mn-ea"/>
              </a:rPr>
              <a:t>if </a:t>
            </a:r>
            <a:r>
              <a:rPr lang="zh-CN" altLang="en-US" sz="2400" b="1" dirty="0">
                <a:latin typeface="+mn-ea"/>
              </a:rPr>
              <a:t>语句</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latin typeface="+mn-ea"/>
              </a:rPr>
              <a:t>用户从键盘输入两个任意整数</a:t>
            </a:r>
            <a:r>
              <a:rPr lang="en-US" altLang="zh-CN" sz="2400" dirty="0">
                <a:latin typeface="+mn-ea"/>
              </a:rPr>
              <a:t>a</a:t>
            </a:r>
            <a:r>
              <a:rPr lang="zh-CN" altLang="zh-CN" sz="2400" dirty="0">
                <a:latin typeface="+mn-ea"/>
              </a:rPr>
              <a:t>和</a:t>
            </a:r>
            <a:r>
              <a:rPr lang="en-US" altLang="zh-CN" sz="2400" dirty="0">
                <a:latin typeface="+mn-ea"/>
              </a:rPr>
              <a:t>b</a:t>
            </a:r>
            <a:r>
              <a:rPr lang="zh-CN" altLang="zh-CN" sz="2400" dirty="0">
                <a:latin typeface="+mn-ea"/>
              </a:rPr>
              <a:t>，比较</a:t>
            </a:r>
            <a:r>
              <a:rPr lang="en-US" altLang="zh-CN" sz="2400" dirty="0">
                <a:latin typeface="+mn-ea"/>
              </a:rPr>
              <a:t>a</a:t>
            </a:r>
            <a:r>
              <a:rPr lang="zh-CN" altLang="zh-CN" sz="2400" dirty="0">
                <a:latin typeface="+mn-ea"/>
              </a:rPr>
              <a:t>和</a:t>
            </a:r>
            <a:r>
              <a:rPr lang="en-US" altLang="zh-CN" sz="2400" dirty="0">
                <a:latin typeface="+mn-ea"/>
              </a:rPr>
              <a:t>b</a:t>
            </a:r>
            <a:r>
              <a:rPr lang="zh-CN" altLang="zh-CN" sz="2400" dirty="0">
                <a:latin typeface="+mn-ea"/>
              </a:rPr>
              <a:t>的大小，保证</a:t>
            </a:r>
            <a:r>
              <a:rPr lang="en-US" altLang="zh-CN" sz="2400" dirty="0">
                <a:latin typeface="+mn-ea"/>
              </a:rPr>
              <a:t>a</a:t>
            </a:r>
            <a:r>
              <a:rPr lang="zh-CN" altLang="zh-CN" sz="2400" dirty="0">
                <a:latin typeface="+mn-ea"/>
              </a:rPr>
              <a:t>大于</a:t>
            </a:r>
            <a:r>
              <a:rPr lang="en-US" altLang="zh-CN" sz="2400" dirty="0">
                <a:latin typeface="+mn-ea"/>
              </a:rPr>
              <a:t>b</a:t>
            </a:r>
            <a:r>
              <a:rPr lang="zh-CN" altLang="zh-CN" sz="2400" dirty="0">
                <a:latin typeface="+mn-ea"/>
              </a:rPr>
              <a:t>。</a:t>
            </a:r>
            <a:endParaRPr lang="en-US" altLang="zh-CN" sz="2400" dirty="0">
              <a:latin typeface="+mn-ea"/>
            </a:endParaRPr>
          </a:p>
        </p:txBody>
      </p:sp>
      <p:sp>
        <p:nvSpPr>
          <p:cNvPr id="5" name="矩形 4"/>
          <p:cNvSpPr/>
          <p:nvPr/>
        </p:nvSpPr>
        <p:spPr>
          <a:xfrm>
            <a:off x="530360" y="2124454"/>
            <a:ext cx="8849094" cy="335572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a = </a:t>
            </a:r>
            <a:r>
              <a:rPr lang="zh-CN" altLang="en-US" sz="2400" dirty="0">
                <a:solidFill>
                  <a:srgbClr val="7030A0"/>
                </a:solidFill>
                <a:latin typeface="Consolas" panose="020B0609020204030204" pitchFamily="49" charset="0"/>
              </a:rPr>
              <a:t>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"请输入整数a："</a:t>
            </a:r>
            <a:r>
              <a:rPr lang="zh-CN" altLang="en-US" sz="2400" dirty="0">
                <a:latin typeface="Consolas" panose="020B0609020204030204" pitchFamily="49" charset="0"/>
              </a:rPr>
              <a:t>))</a:t>
            </a:r>
          </a:p>
          <a:p>
            <a:pPr>
              <a:lnSpc>
                <a:spcPct val="150000"/>
              </a:lnSpc>
            </a:pPr>
            <a:r>
              <a:rPr lang="zh-CN" altLang="en-US" sz="2400" dirty="0">
                <a:latin typeface="Consolas" panose="020B0609020204030204" pitchFamily="49" charset="0"/>
              </a:rPr>
              <a:t>b = </a:t>
            </a:r>
            <a:r>
              <a:rPr lang="zh-CN" altLang="en-US" sz="2400" dirty="0">
                <a:solidFill>
                  <a:srgbClr val="7030A0"/>
                </a:solidFill>
                <a:latin typeface="Consolas" panose="020B0609020204030204" pitchFamily="49" charset="0"/>
              </a:rPr>
              <a:t>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"请输入整数b："</a:t>
            </a:r>
            <a:r>
              <a:rPr lang="zh-CN" altLang="en-US" sz="2400" dirty="0">
                <a:latin typeface="Consolas" panose="020B0609020204030204" pitchFamily="49" charset="0"/>
              </a:rPr>
              <a:t>))</a:t>
            </a: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"输入值 a={},b={}"</a:t>
            </a:r>
            <a:r>
              <a:rPr lang="zh-CN" altLang="en-US" sz="2400" dirty="0">
                <a:latin typeface="Consolas" panose="020B0609020204030204" pitchFamily="49" charset="0"/>
              </a:rPr>
              <a:t>.format(a, b))</a:t>
            </a:r>
          </a:p>
          <a:p>
            <a:pPr>
              <a:lnSpc>
                <a:spcPct val="150000"/>
              </a:lnSpc>
            </a:pPr>
            <a:r>
              <a:rPr lang="zh-CN" altLang="en-US" sz="2400" dirty="0">
                <a:solidFill>
                  <a:srgbClr val="FF9900"/>
                </a:solidFill>
                <a:latin typeface="Consolas" panose="020B0609020204030204" pitchFamily="49" charset="0"/>
              </a:rPr>
              <a:t>if</a:t>
            </a:r>
            <a:r>
              <a:rPr lang="zh-CN" altLang="en-US" sz="2400" dirty="0">
                <a:latin typeface="Consolas" panose="020B0609020204030204" pitchFamily="49" charset="0"/>
              </a:rPr>
              <a:t> a &lt; b:</a:t>
            </a:r>
          </a:p>
          <a:p>
            <a:pPr>
              <a:lnSpc>
                <a:spcPct val="150000"/>
              </a:lnSpc>
            </a:pPr>
            <a:r>
              <a:rPr lang="zh-CN" altLang="en-US" sz="2400" dirty="0">
                <a:latin typeface="Consolas" panose="020B0609020204030204" pitchFamily="49" charset="0"/>
              </a:rPr>
              <a:t>    a, b = b, a</a:t>
            </a: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"比较后的值 a={},b={}"</a:t>
            </a:r>
            <a:r>
              <a:rPr lang="zh-CN" altLang="en-US" sz="2400" dirty="0">
                <a:latin typeface="Consolas" panose="020B0609020204030204" pitchFamily="49" charset="0"/>
              </a:rPr>
              <a:t>.format(a, b))</a:t>
            </a:r>
          </a:p>
        </p:txBody>
      </p:sp>
      <p:sp>
        <p:nvSpPr>
          <p:cNvPr id="7" name="矩形 6"/>
          <p:cNvSpPr/>
          <p:nvPr/>
        </p:nvSpPr>
        <p:spPr>
          <a:xfrm>
            <a:off x="599933" y="3896139"/>
            <a:ext cx="3027849" cy="101379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文本框 7"/>
          <p:cNvSpPr txBox="1"/>
          <p:nvPr/>
        </p:nvSpPr>
        <p:spPr>
          <a:xfrm>
            <a:off x="3881572" y="4174435"/>
            <a:ext cx="5769324" cy="400110"/>
          </a:xfrm>
          <a:prstGeom prst="rect">
            <a:avLst/>
          </a:prstGeom>
          <a:solidFill>
            <a:schemeClr val="bg1"/>
          </a:solidFill>
          <a:ln>
            <a:solidFill>
              <a:srgbClr val="FF0000"/>
            </a:solidFill>
          </a:ln>
        </p:spPr>
        <p:txBody>
          <a:bodyPr wrap="square" rtlCol="0">
            <a:spAutoFit/>
          </a:bodyPr>
          <a:lstStyle/>
          <a:p>
            <a:r>
              <a:rPr lang="zh-CN" altLang="en-US" sz="2000" dirty="0">
                <a:solidFill>
                  <a:srgbClr val="FF0000"/>
                </a:solidFill>
                <a:latin typeface="+mn-ea"/>
              </a:rPr>
              <a:t>如果</a:t>
            </a:r>
            <a:r>
              <a:rPr lang="en-US" altLang="zh-CN" sz="2000" dirty="0">
                <a:solidFill>
                  <a:srgbClr val="FF0000"/>
                </a:solidFill>
                <a:latin typeface="+mn-ea"/>
              </a:rPr>
              <a:t>a</a:t>
            </a:r>
            <a:r>
              <a:rPr lang="zh-CN" altLang="en-US" sz="2000" dirty="0">
                <a:solidFill>
                  <a:srgbClr val="FF0000"/>
                </a:solidFill>
                <a:latin typeface="+mn-ea"/>
              </a:rPr>
              <a:t>小于</a:t>
            </a:r>
            <a:r>
              <a:rPr lang="en-US" altLang="zh-CN" sz="2000" dirty="0">
                <a:solidFill>
                  <a:srgbClr val="FF0000"/>
                </a:solidFill>
                <a:latin typeface="+mn-ea"/>
              </a:rPr>
              <a:t>b</a:t>
            </a:r>
            <a:r>
              <a:rPr lang="zh-CN" altLang="en-US" sz="2000" dirty="0">
                <a:solidFill>
                  <a:srgbClr val="FF0000"/>
                </a:solidFill>
                <a:latin typeface="+mn-ea"/>
              </a:rPr>
              <a:t>，就交换</a:t>
            </a:r>
            <a:r>
              <a:rPr lang="en-US" altLang="zh-CN" sz="2000" dirty="0">
                <a:solidFill>
                  <a:srgbClr val="FF0000"/>
                </a:solidFill>
                <a:latin typeface="+mn-ea"/>
              </a:rPr>
              <a:t>a</a:t>
            </a:r>
            <a:r>
              <a:rPr lang="zh-CN" altLang="en-US" sz="2000" dirty="0">
                <a:solidFill>
                  <a:srgbClr val="FF0000"/>
                </a:solidFill>
                <a:latin typeface="+mn-ea"/>
              </a:rPr>
              <a:t>和</a:t>
            </a:r>
            <a:r>
              <a:rPr lang="en-US" altLang="zh-CN" sz="2000" dirty="0">
                <a:solidFill>
                  <a:srgbClr val="FF0000"/>
                </a:solidFill>
                <a:latin typeface="+mn-ea"/>
              </a:rPr>
              <a:t>b</a:t>
            </a:r>
            <a:r>
              <a:rPr lang="zh-CN" altLang="en-US" sz="2000" dirty="0">
                <a:solidFill>
                  <a:srgbClr val="FF0000"/>
                </a:solidFill>
                <a:latin typeface="+mn-ea"/>
              </a:rPr>
              <a:t>的值，从而保证</a:t>
            </a:r>
            <a:r>
              <a:rPr lang="en-US" altLang="zh-CN" sz="2000" dirty="0">
                <a:solidFill>
                  <a:srgbClr val="FF0000"/>
                </a:solidFill>
                <a:latin typeface="+mn-ea"/>
              </a:rPr>
              <a:t>a</a:t>
            </a:r>
            <a:r>
              <a:rPr lang="zh-CN" altLang="en-US" sz="2000" dirty="0">
                <a:solidFill>
                  <a:srgbClr val="FF0000"/>
                </a:solidFill>
                <a:latin typeface="+mn-ea"/>
              </a:rPr>
              <a:t>大于</a:t>
            </a:r>
            <a:r>
              <a:rPr lang="en-US" altLang="zh-CN" sz="2000" dirty="0">
                <a:solidFill>
                  <a:srgbClr val="FF0000"/>
                </a:solidFill>
                <a:latin typeface="+mn-ea"/>
              </a:rPr>
              <a:t>b</a:t>
            </a:r>
            <a:endParaRPr lang="zh-CN" altLang="en-US" sz="2000" dirty="0">
              <a:solidFill>
                <a:srgbClr val="FF0000"/>
              </a:solidFill>
              <a:latin typeface="+mn-ea"/>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r>
              <a:rPr lang="en-US" altLang="zh-CN" sz="2400" b="1" spc="300" dirty="0">
                <a:solidFill>
                  <a:srgbClr val="1E6787"/>
                </a:solidFill>
                <a:latin typeface="微软雅黑" panose="020B0503020204020204" pitchFamily="34" charset="-122"/>
                <a:ea typeface="微软雅黑" panose="020B0503020204020204" pitchFamily="34" charset="-122"/>
              </a:rPr>
              <a:t> </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492571"/>
          </a:xfrm>
          <a:prstGeom prst="rect">
            <a:avLst/>
          </a:prstGeom>
        </p:spPr>
        <p:txBody>
          <a:bodyPr wrap="square">
            <a:spAutoFit/>
          </a:bodyPr>
          <a:lstStyle/>
          <a:p>
            <a:pPr>
              <a:lnSpc>
                <a:spcPts val="3400"/>
              </a:lnSpc>
              <a:spcAft>
                <a:spcPts val="1200"/>
              </a:spcAft>
            </a:pPr>
            <a:r>
              <a:rPr lang="zh-CN" altLang="en-US" sz="2400" b="1" dirty="0">
                <a:latin typeface="+mn-ea"/>
              </a:rPr>
              <a:t>双分支结构：</a:t>
            </a:r>
            <a:r>
              <a:rPr lang="en-US" altLang="zh-CN" sz="2400" b="1" dirty="0">
                <a:latin typeface="+mn-ea"/>
              </a:rPr>
              <a:t>if……else </a:t>
            </a:r>
            <a:r>
              <a:rPr lang="zh-CN" altLang="en-US" sz="2400" b="1" dirty="0">
                <a:latin typeface="+mn-ea"/>
              </a:rPr>
              <a:t>语句</a:t>
            </a:r>
            <a:endParaRPr lang="en-US" altLang="zh-CN" sz="2400" dirty="0">
              <a:latin typeface="+mn-ea"/>
            </a:endParaRPr>
          </a:p>
        </p:txBody>
      </p:sp>
      <p:sp>
        <p:nvSpPr>
          <p:cNvPr id="5" name="矩形 4"/>
          <p:cNvSpPr/>
          <p:nvPr/>
        </p:nvSpPr>
        <p:spPr>
          <a:xfrm>
            <a:off x="477215" y="2114515"/>
            <a:ext cx="2912028" cy="233538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altLang="zh-CN" sz="2400" dirty="0">
                <a:latin typeface="+mn-ea"/>
              </a:rPr>
              <a:t>if  </a:t>
            </a:r>
            <a:r>
              <a:rPr lang="zh-CN" altLang="zh-CN" sz="2400" dirty="0">
                <a:latin typeface="+mn-ea"/>
              </a:rPr>
              <a:t>条件表达式</a:t>
            </a:r>
            <a:r>
              <a:rPr lang="en-US" altLang="zh-CN" sz="2400" dirty="0">
                <a:latin typeface="+mn-ea"/>
              </a:rPr>
              <a:t> </a:t>
            </a:r>
            <a:r>
              <a:rPr lang="en-US" altLang="zh-CN" sz="2400" b="1" dirty="0">
                <a:solidFill>
                  <a:srgbClr val="FF0000"/>
                </a:solidFill>
                <a:latin typeface="+mn-ea"/>
              </a:rPr>
              <a:t>:</a:t>
            </a:r>
            <a:endParaRPr lang="zh-CN" altLang="zh-CN" sz="2000" b="1" dirty="0">
              <a:solidFill>
                <a:srgbClr val="FF0000"/>
              </a:solidFill>
              <a:latin typeface="+mn-ea"/>
            </a:endParaRPr>
          </a:p>
          <a:p>
            <a:pPr>
              <a:lnSpc>
                <a:spcPct val="150000"/>
              </a:lnSpc>
            </a:pPr>
            <a:r>
              <a:rPr lang="en-US" altLang="zh-CN" sz="2400" dirty="0">
                <a:latin typeface="+mn-ea"/>
              </a:rPr>
              <a:t>	</a:t>
            </a:r>
            <a:r>
              <a:rPr lang="zh-CN" altLang="zh-CN" sz="2400" dirty="0">
                <a:latin typeface="+mn-ea"/>
              </a:rPr>
              <a:t>语句块</a:t>
            </a:r>
            <a:r>
              <a:rPr lang="en-US" altLang="zh-CN" sz="2400" dirty="0">
                <a:latin typeface="+mn-ea"/>
              </a:rPr>
              <a:t>1</a:t>
            </a:r>
            <a:endParaRPr lang="zh-CN" altLang="zh-CN" sz="2400" dirty="0">
              <a:latin typeface="+mn-ea"/>
            </a:endParaRPr>
          </a:p>
          <a:p>
            <a:pPr>
              <a:lnSpc>
                <a:spcPct val="150000"/>
              </a:lnSpc>
            </a:pPr>
            <a:r>
              <a:rPr lang="en-US" altLang="zh-CN" sz="2400" dirty="0">
                <a:latin typeface="+mn-ea"/>
              </a:rPr>
              <a:t>else </a:t>
            </a:r>
            <a:r>
              <a:rPr lang="en-US" altLang="zh-CN" sz="2800" b="1" dirty="0">
                <a:solidFill>
                  <a:srgbClr val="FF0000"/>
                </a:solidFill>
                <a:latin typeface="+mn-ea"/>
              </a:rPr>
              <a:t>:</a:t>
            </a:r>
            <a:endParaRPr lang="zh-CN" altLang="zh-CN" sz="2400" b="1" dirty="0">
              <a:solidFill>
                <a:srgbClr val="FF0000"/>
              </a:solidFill>
              <a:latin typeface="+mn-ea"/>
            </a:endParaRPr>
          </a:p>
          <a:p>
            <a:pPr>
              <a:lnSpc>
                <a:spcPct val="150000"/>
              </a:lnSpc>
            </a:pPr>
            <a:r>
              <a:rPr lang="en-US" altLang="zh-CN" sz="2400" dirty="0">
                <a:latin typeface="+mn-ea"/>
              </a:rPr>
              <a:t>	</a:t>
            </a:r>
            <a:r>
              <a:rPr lang="zh-CN" altLang="zh-CN" sz="2400" dirty="0">
                <a:latin typeface="+mn-ea"/>
              </a:rPr>
              <a:t>语句块</a:t>
            </a:r>
            <a:r>
              <a:rPr lang="en-US" altLang="zh-CN" sz="2400" dirty="0">
                <a:latin typeface="+mn-ea"/>
              </a:rPr>
              <a:t>2</a:t>
            </a:r>
            <a:endParaRPr lang="zh-CN" altLang="zh-CN" sz="2400" dirty="0">
              <a:latin typeface="+mn-ea"/>
            </a:endParaRPr>
          </a:p>
        </p:txBody>
      </p:sp>
      <p:grpSp>
        <p:nvGrpSpPr>
          <p:cNvPr id="12" name="组合 11"/>
          <p:cNvGrpSpPr/>
          <p:nvPr/>
        </p:nvGrpSpPr>
        <p:grpSpPr>
          <a:xfrm>
            <a:off x="1739348" y="1961156"/>
            <a:ext cx="8806069" cy="1666627"/>
            <a:chOff x="1739348" y="1961156"/>
            <a:chExt cx="8806069" cy="1666627"/>
          </a:xfrm>
        </p:grpSpPr>
        <p:sp>
          <p:nvSpPr>
            <p:cNvPr id="11" name="标注: 线形 10"/>
            <p:cNvSpPr/>
            <p:nvPr/>
          </p:nvSpPr>
          <p:spPr>
            <a:xfrm>
              <a:off x="4717459" y="1961156"/>
              <a:ext cx="5827958" cy="1061653"/>
            </a:xfrm>
            <a:prstGeom prst="borderCallout1">
              <a:avLst>
                <a:gd name="adj1" fmla="val 48708"/>
                <a:gd name="adj2" fmla="val 224"/>
                <a:gd name="adj3" fmla="val 50712"/>
                <a:gd name="adj4" fmla="val -33249"/>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zh-CN" sz="2400" dirty="0">
                  <a:latin typeface="+mn-ea"/>
                </a:rPr>
                <a:t>条件表达式</a:t>
              </a:r>
              <a:r>
                <a:rPr lang="zh-CN" altLang="en-US" sz="2400" dirty="0">
                  <a:latin typeface="+mn-ea"/>
                </a:rPr>
                <a:t>和</a:t>
              </a:r>
              <a:r>
                <a:rPr lang="en-US" altLang="zh-CN" sz="2400" dirty="0">
                  <a:latin typeface="+mn-ea"/>
                </a:rPr>
                <a:t>else</a:t>
              </a:r>
              <a:r>
                <a:rPr lang="zh-CN" altLang="zh-CN" sz="2400" dirty="0">
                  <a:latin typeface="+mn-ea"/>
                </a:rPr>
                <a:t>后面的</a:t>
              </a:r>
              <a:r>
                <a:rPr lang="zh-CN" altLang="zh-CN" sz="2400" dirty="0">
                  <a:solidFill>
                    <a:srgbClr val="FF0000"/>
                  </a:solidFill>
                  <a:latin typeface="+mn-ea"/>
                </a:rPr>
                <a:t>“</a:t>
              </a:r>
              <a:r>
                <a:rPr lang="en-US" altLang="zh-CN" sz="3200" b="1" dirty="0">
                  <a:solidFill>
                    <a:srgbClr val="FF0000"/>
                  </a:solidFill>
                  <a:latin typeface="+mn-ea"/>
                </a:rPr>
                <a:t>:</a:t>
              </a:r>
              <a:r>
                <a:rPr lang="zh-CN" altLang="zh-CN" sz="2400" dirty="0">
                  <a:solidFill>
                    <a:srgbClr val="FF0000"/>
                  </a:solidFill>
                  <a:latin typeface="+mn-ea"/>
                </a:rPr>
                <a:t>”</a:t>
              </a:r>
              <a:r>
                <a:rPr lang="zh-CN" altLang="zh-CN" sz="2400" dirty="0">
                  <a:latin typeface="+mn-ea"/>
                </a:rPr>
                <a:t>不可缺少</a:t>
              </a:r>
              <a:r>
                <a:rPr lang="zh-CN" altLang="en-US" sz="2400" dirty="0">
                  <a:latin typeface="+mn-ea"/>
                </a:rPr>
                <a:t>。</a:t>
              </a:r>
              <a:endParaRPr lang="zh-CN" altLang="zh-CN" sz="2400" dirty="0">
                <a:latin typeface="+mn-ea"/>
              </a:endParaRPr>
            </a:p>
          </p:txBody>
        </p:sp>
        <p:cxnSp>
          <p:nvCxnSpPr>
            <p:cNvPr id="6" name="直接连接符 5"/>
            <p:cNvCxnSpPr>
              <a:endCxn id="11" idx="2"/>
            </p:cNvCxnSpPr>
            <p:nvPr/>
          </p:nvCxnSpPr>
          <p:spPr>
            <a:xfrm flipV="1">
              <a:off x="1739348" y="2491983"/>
              <a:ext cx="2978111" cy="1135800"/>
            </a:xfrm>
            <a:prstGeom prst="line">
              <a:avLst/>
            </a:prstGeom>
            <a:effectLst/>
          </p:spPr>
          <p:style>
            <a:lnRef idx="2">
              <a:schemeClr val="accent1"/>
            </a:lnRef>
            <a:fillRef idx="0">
              <a:schemeClr val="accent1"/>
            </a:fillRef>
            <a:effectRef idx="1">
              <a:schemeClr val="accent1"/>
            </a:effectRef>
            <a:fontRef idx="minor">
              <a:schemeClr val="tx1"/>
            </a:fontRef>
          </p:style>
        </p:cxnSp>
      </p:grpSp>
      <p:pic>
        <p:nvPicPr>
          <p:cNvPr id="7" name="图片 6" descr="文本&#10;&#10;AI 生成的内容可能不正确。">
            <a:extLst>
              <a:ext uri="{FF2B5EF4-FFF2-40B4-BE49-F238E27FC236}">
                <a16:creationId xmlns:a16="http://schemas.microsoft.com/office/drawing/2014/main" id="{0DBC17C0-62C4-5A17-B0B8-A7E182146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343" y="3382397"/>
            <a:ext cx="8120013" cy="2994153"/>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492571"/>
          </a:xfrm>
          <a:prstGeom prst="rect">
            <a:avLst/>
          </a:prstGeom>
        </p:spPr>
        <p:txBody>
          <a:bodyPr wrap="square">
            <a:spAutoFit/>
          </a:bodyPr>
          <a:lstStyle/>
          <a:p>
            <a:pPr>
              <a:lnSpc>
                <a:spcPts val="3400"/>
              </a:lnSpc>
              <a:spcAft>
                <a:spcPts val="1200"/>
              </a:spcAft>
            </a:pPr>
            <a:r>
              <a:rPr lang="zh-CN" altLang="en-US" sz="2400" b="1" dirty="0">
                <a:latin typeface="+mn-ea"/>
              </a:rPr>
              <a:t>双分支结构：</a:t>
            </a:r>
            <a:r>
              <a:rPr lang="en-US" altLang="zh-CN" sz="2400" b="1" dirty="0">
                <a:latin typeface="+mn-ea"/>
              </a:rPr>
              <a:t>if……else </a:t>
            </a:r>
            <a:r>
              <a:rPr lang="zh-CN" altLang="en-US" sz="2400" b="1" dirty="0">
                <a:latin typeface="+mn-ea"/>
              </a:rPr>
              <a:t>语句</a:t>
            </a:r>
            <a:endParaRPr lang="en-US" altLang="zh-CN" sz="2400" dirty="0">
              <a:latin typeface="+mn-ea"/>
            </a:endParaRPr>
          </a:p>
        </p:txBody>
      </p:sp>
      <p:sp>
        <p:nvSpPr>
          <p:cNvPr id="5" name="矩形 4"/>
          <p:cNvSpPr/>
          <p:nvPr/>
        </p:nvSpPr>
        <p:spPr>
          <a:xfrm>
            <a:off x="477215" y="2114515"/>
            <a:ext cx="2912028" cy="233538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altLang="zh-CN" sz="2400" dirty="0">
                <a:latin typeface="+mn-ea"/>
              </a:rPr>
              <a:t>if  </a:t>
            </a:r>
            <a:r>
              <a:rPr lang="zh-CN" altLang="zh-CN" sz="2400" dirty="0">
                <a:latin typeface="+mn-ea"/>
              </a:rPr>
              <a:t>条件表达式</a:t>
            </a:r>
            <a:r>
              <a:rPr lang="en-US" altLang="zh-CN" sz="2400" dirty="0">
                <a:latin typeface="+mn-ea"/>
              </a:rPr>
              <a:t> </a:t>
            </a:r>
            <a:r>
              <a:rPr lang="en-US" altLang="zh-CN" sz="2400" b="1" dirty="0">
                <a:solidFill>
                  <a:srgbClr val="FF0000"/>
                </a:solidFill>
                <a:latin typeface="+mn-ea"/>
              </a:rPr>
              <a:t>:</a:t>
            </a:r>
            <a:endParaRPr lang="zh-CN" altLang="zh-CN" sz="2000" b="1" dirty="0">
              <a:solidFill>
                <a:srgbClr val="FF0000"/>
              </a:solidFill>
              <a:latin typeface="+mn-ea"/>
            </a:endParaRPr>
          </a:p>
          <a:p>
            <a:pPr>
              <a:lnSpc>
                <a:spcPct val="150000"/>
              </a:lnSpc>
            </a:pPr>
            <a:r>
              <a:rPr lang="en-US" altLang="zh-CN" sz="2400" dirty="0">
                <a:latin typeface="+mn-ea"/>
              </a:rPr>
              <a:t>	</a:t>
            </a:r>
            <a:r>
              <a:rPr lang="zh-CN" altLang="zh-CN" sz="2400" dirty="0">
                <a:latin typeface="+mn-ea"/>
              </a:rPr>
              <a:t>语句块</a:t>
            </a:r>
            <a:r>
              <a:rPr lang="en-US" altLang="zh-CN" sz="2400" dirty="0">
                <a:latin typeface="+mn-ea"/>
              </a:rPr>
              <a:t>1</a:t>
            </a:r>
            <a:endParaRPr lang="zh-CN" altLang="zh-CN" sz="2400" dirty="0">
              <a:latin typeface="+mn-ea"/>
            </a:endParaRPr>
          </a:p>
          <a:p>
            <a:pPr>
              <a:lnSpc>
                <a:spcPct val="150000"/>
              </a:lnSpc>
            </a:pPr>
            <a:r>
              <a:rPr lang="en-US" altLang="zh-CN" sz="2400" dirty="0">
                <a:latin typeface="+mn-ea"/>
              </a:rPr>
              <a:t>else </a:t>
            </a:r>
            <a:r>
              <a:rPr lang="en-US" altLang="zh-CN" sz="2800" b="1" dirty="0">
                <a:solidFill>
                  <a:srgbClr val="FF0000"/>
                </a:solidFill>
                <a:latin typeface="+mn-ea"/>
              </a:rPr>
              <a:t>:</a:t>
            </a:r>
            <a:endParaRPr lang="zh-CN" altLang="zh-CN" sz="2400" b="1" dirty="0">
              <a:solidFill>
                <a:srgbClr val="FF0000"/>
              </a:solidFill>
              <a:latin typeface="+mn-ea"/>
            </a:endParaRPr>
          </a:p>
          <a:p>
            <a:pPr>
              <a:lnSpc>
                <a:spcPct val="150000"/>
              </a:lnSpc>
            </a:pPr>
            <a:r>
              <a:rPr lang="en-US" altLang="zh-CN" sz="2400" dirty="0">
                <a:latin typeface="+mn-ea"/>
              </a:rPr>
              <a:t>	</a:t>
            </a:r>
            <a:r>
              <a:rPr lang="zh-CN" altLang="zh-CN" sz="2400" dirty="0">
                <a:latin typeface="+mn-ea"/>
              </a:rPr>
              <a:t>语句块</a:t>
            </a:r>
            <a:r>
              <a:rPr lang="en-US" altLang="zh-CN" sz="2400" dirty="0">
                <a:latin typeface="+mn-ea"/>
              </a:rPr>
              <a:t>2</a:t>
            </a:r>
            <a:endParaRPr lang="zh-CN" altLang="zh-CN" sz="2400" dirty="0">
              <a:latin typeface="+mn-ea"/>
            </a:endParaRPr>
          </a:p>
        </p:txBody>
      </p:sp>
      <p:grpSp>
        <p:nvGrpSpPr>
          <p:cNvPr id="10" name="组合 9"/>
          <p:cNvGrpSpPr/>
          <p:nvPr/>
        </p:nvGrpSpPr>
        <p:grpSpPr>
          <a:xfrm>
            <a:off x="2628900" y="2898173"/>
            <a:ext cx="6028083" cy="1256385"/>
            <a:chOff x="2628900" y="2898173"/>
            <a:chExt cx="6028083" cy="1256385"/>
          </a:xfrm>
        </p:grpSpPr>
        <p:sp>
          <p:nvSpPr>
            <p:cNvPr id="11" name="标注: 线形 10"/>
            <p:cNvSpPr/>
            <p:nvPr/>
          </p:nvSpPr>
          <p:spPr>
            <a:xfrm>
              <a:off x="4846668" y="2898173"/>
              <a:ext cx="3810315" cy="1061653"/>
            </a:xfrm>
            <a:prstGeom prst="borderCallout1">
              <a:avLst>
                <a:gd name="adj1" fmla="val 48708"/>
                <a:gd name="adj2" fmla="val 224"/>
                <a:gd name="adj3" fmla="val 7647"/>
                <a:gd name="adj4" fmla="val -5826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latin typeface="+mn-ea"/>
                </a:rPr>
                <a:t>语句块注意</a:t>
              </a:r>
              <a:r>
                <a:rPr lang="zh-CN" altLang="en-US" sz="2400" dirty="0">
                  <a:solidFill>
                    <a:srgbClr val="FF0000"/>
                  </a:solidFill>
                  <a:latin typeface="+mn-ea"/>
                </a:rPr>
                <a:t>缩进</a:t>
              </a:r>
              <a:endParaRPr lang="zh-CN" altLang="zh-CN" sz="2400" dirty="0">
                <a:latin typeface="+mn-ea"/>
              </a:endParaRPr>
            </a:p>
          </p:txBody>
        </p:sp>
        <p:cxnSp>
          <p:nvCxnSpPr>
            <p:cNvPr id="6" name="直接连接符 5"/>
            <p:cNvCxnSpPr>
              <a:endCxn id="11" idx="2"/>
            </p:cNvCxnSpPr>
            <p:nvPr/>
          </p:nvCxnSpPr>
          <p:spPr>
            <a:xfrm flipV="1">
              <a:off x="2628900" y="3429000"/>
              <a:ext cx="2217768" cy="725558"/>
            </a:xfrm>
            <a:prstGeom prst="line">
              <a:avLst/>
            </a:prstGeom>
            <a:effectLst/>
          </p:spPr>
          <p:style>
            <a:lnRef idx="2">
              <a:schemeClr val="accent1"/>
            </a:lnRef>
            <a:fillRef idx="0">
              <a:schemeClr val="accent1"/>
            </a:fillRef>
            <a:effectRef idx="1">
              <a:schemeClr val="accent1"/>
            </a:effectRef>
            <a:fontRef idx="minor">
              <a:schemeClr val="tx1"/>
            </a:fontRef>
          </p:style>
        </p:cxnSp>
      </p:grpSp>
      <p:pic>
        <p:nvPicPr>
          <p:cNvPr id="2" name="图片 1" descr="文本&#10;&#10;AI 生成的内容可能不正确。">
            <a:extLst>
              <a:ext uri="{FF2B5EF4-FFF2-40B4-BE49-F238E27FC236}">
                <a16:creationId xmlns:a16="http://schemas.microsoft.com/office/drawing/2014/main" id="{41C10794-CC6E-A8E2-3F12-1AC2D86F0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168" y="124034"/>
            <a:ext cx="7180512" cy="2647724"/>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492571"/>
          </a:xfrm>
          <a:prstGeom prst="rect">
            <a:avLst/>
          </a:prstGeom>
        </p:spPr>
        <p:txBody>
          <a:bodyPr wrap="square">
            <a:spAutoFit/>
          </a:bodyPr>
          <a:lstStyle/>
          <a:p>
            <a:pPr>
              <a:lnSpc>
                <a:spcPts val="3400"/>
              </a:lnSpc>
              <a:spcAft>
                <a:spcPts val="1200"/>
              </a:spcAft>
            </a:pPr>
            <a:r>
              <a:rPr lang="zh-CN" altLang="en-US" sz="2400" b="1" dirty="0">
                <a:latin typeface="+mn-ea"/>
              </a:rPr>
              <a:t>双分支结构：</a:t>
            </a:r>
            <a:r>
              <a:rPr lang="en-US" altLang="zh-CN" sz="2400" b="1" dirty="0">
                <a:latin typeface="+mn-ea"/>
              </a:rPr>
              <a:t>if……else </a:t>
            </a:r>
            <a:r>
              <a:rPr lang="zh-CN" altLang="en-US" sz="2400" b="1" dirty="0">
                <a:latin typeface="+mn-ea"/>
              </a:rPr>
              <a:t>语句</a:t>
            </a:r>
            <a:endParaRPr lang="en-US" altLang="zh-CN" sz="2400" dirty="0">
              <a:latin typeface="+mn-ea"/>
            </a:endParaRPr>
          </a:p>
        </p:txBody>
      </p:sp>
      <p:sp>
        <p:nvSpPr>
          <p:cNvPr id="5" name="矩形 4"/>
          <p:cNvSpPr/>
          <p:nvPr/>
        </p:nvSpPr>
        <p:spPr>
          <a:xfrm>
            <a:off x="422348" y="1836039"/>
            <a:ext cx="2912028" cy="233538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altLang="zh-CN" sz="2400" dirty="0">
                <a:latin typeface="+mn-ea"/>
              </a:rPr>
              <a:t>if  </a:t>
            </a:r>
            <a:r>
              <a:rPr lang="zh-CN" altLang="zh-CN" sz="2400" dirty="0">
                <a:latin typeface="+mn-ea"/>
              </a:rPr>
              <a:t>条件表达式</a:t>
            </a:r>
            <a:r>
              <a:rPr lang="en-US" altLang="zh-CN" sz="2400" dirty="0">
                <a:latin typeface="+mn-ea"/>
              </a:rPr>
              <a:t> </a:t>
            </a:r>
            <a:r>
              <a:rPr lang="en-US" altLang="zh-CN" sz="2400" b="1" dirty="0">
                <a:solidFill>
                  <a:srgbClr val="FF0000"/>
                </a:solidFill>
                <a:latin typeface="+mn-ea"/>
              </a:rPr>
              <a:t>:</a:t>
            </a:r>
            <a:endParaRPr lang="zh-CN" altLang="zh-CN" sz="2000" b="1" dirty="0">
              <a:solidFill>
                <a:srgbClr val="FF0000"/>
              </a:solidFill>
              <a:latin typeface="+mn-ea"/>
            </a:endParaRPr>
          </a:p>
          <a:p>
            <a:pPr>
              <a:lnSpc>
                <a:spcPct val="150000"/>
              </a:lnSpc>
            </a:pPr>
            <a:r>
              <a:rPr lang="en-US" altLang="zh-CN" sz="2400" dirty="0">
                <a:latin typeface="+mn-ea"/>
              </a:rPr>
              <a:t>	</a:t>
            </a:r>
            <a:r>
              <a:rPr lang="zh-CN" altLang="zh-CN" sz="2400" dirty="0">
                <a:latin typeface="+mn-ea"/>
              </a:rPr>
              <a:t>语句块</a:t>
            </a:r>
            <a:r>
              <a:rPr lang="en-US" altLang="zh-CN" sz="2400" dirty="0">
                <a:latin typeface="+mn-ea"/>
              </a:rPr>
              <a:t>1</a:t>
            </a:r>
            <a:endParaRPr lang="zh-CN" altLang="zh-CN" sz="2400" dirty="0">
              <a:latin typeface="+mn-ea"/>
            </a:endParaRPr>
          </a:p>
          <a:p>
            <a:pPr>
              <a:lnSpc>
                <a:spcPct val="150000"/>
              </a:lnSpc>
            </a:pPr>
            <a:r>
              <a:rPr lang="en-US" altLang="zh-CN" sz="2400" dirty="0">
                <a:latin typeface="+mn-ea"/>
              </a:rPr>
              <a:t>else </a:t>
            </a:r>
            <a:r>
              <a:rPr lang="en-US" altLang="zh-CN" sz="2800" b="1" dirty="0">
                <a:solidFill>
                  <a:srgbClr val="FF0000"/>
                </a:solidFill>
                <a:latin typeface="+mn-ea"/>
              </a:rPr>
              <a:t>:</a:t>
            </a:r>
            <a:endParaRPr lang="zh-CN" altLang="zh-CN" sz="2400" b="1" dirty="0">
              <a:solidFill>
                <a:srgbClr val="FF0000"/>
              </a:solidFill>
              <a:latin typeface="+mn-ea"/>
            </a:endParaRPr>
          </a:p>
          <a:p>
            <a:pPr>
              <a:lnSpc>
                <a:spcPct val="150000"/>
              </a:lnSpc>
            </a:pPr>
            <a:r>
              <a:rPr lang="en-US" altLang="zh-CN" sz="2400" dirty="0">
                <a:latin typeface="+mn-ea"/>
              </a:rPr>
              <a:t>	</a:t>
            </a:r>
            <a:r>
              <a:rPr lang="zh-CN" altLang="zh-CN" sz="2400" dirty="0">
                <a:latin typeface="+mn-ea"/>
              </a:rPr>
              <a:t>语句块</a:t>
            </a:r>
            <a:r>
              <a:rPr lang="en-US" altLang="zh-CN" sz="2400" dirty="0">
                <a:latin typeface="+mn-ea"/>
              </a:rPr>
              <a:t>2</a:t>
            </a:r>
            <a:endParaRPr lang="zh-CN" altLang="zh-CN" sz="2400" dirty="0">
              <a:latin typeface="+mn-ea"/>
            </a:endParaRPr>
          </a:p>
        </p:txBody>
      </p:sp>
      <p:sp>
        <p:nvSpPr>
          <p:cNvPr id="2" name="矩形 1"/>
          <p:cNvSpPr/>
          <p:nvPr/>
        </p:nvSpPr>
        <p:spPr>
          <a:xfrm>
            <a:off x="3710448" y="1836039"/>
            <a:ext cx="8213036" cy="2243050"/>
          </a:xfrm>
          <a:prstGeom prst="rect">
            <a:avLst/>
          </a:prstGeom>
        </p:spPr>
        <p:txBody>
          <a:bodyPr wrap="square">
            <a:spAutoFit/>
          </a:bodyPr>
          <a:lstStyle/>
          <a:p>
            <a:pPr marL="342900" indent="-342900" algn="just">
              <a:lnSpc>
                <a:spcPct val="150000"/>
              </a:lnSpc>
              <a:spcAft>
                <a:spcPts val="0"/>
              </a:spcAft>
              <a:buFont typeface="Arial" panose="020B0604020202020204" pitchFamily="34" charset="0"/>
              <a:buChar char="•"/>
            </a:pPr>
            <a:r>
              <a:rPr lang="zh-CN" altLang="en-US" sz="2400" kern="100" dirty="0">
                <a:latin typeface="+mn-ea"/>
                <a:cs typeface="Times New Roman" panose="02020603050405020304" pitchFamily="18" charset="0"/>
              </a:rPr>
              <a:t>如果</a:t>
            </a:r>
            <a:r>
              <a:rPr lang="zh-CN" altLang="zh-CN" sz="2400" kern="100" dirty="0">
                <a:latin typeface="+mn-ea"/>
                <a:cs typeface="Times New Roman" panose="02020603050405020304" pitchFamily="18" charset="0"/>
              </a:rPr>
              <a:t>条件表达式的值为</a:t>
            </a:r>
            <a:r>
              <a:rPr lang="en-US" altLang="zh-CN" sz="2400" kern="100" dirty="0">
                <a:solidFill>
                  <a:srgbClr val="FF0000"/>
                </a:solidFill>
                <a:latin typeface="+mn-ea"/>
                <a:cs typeface="Times New Roman" panose="02020603050405020304" pitchFamily="18" charset="0"/>
              </a:rPr>
              <a:t>True</a:t>
            </a:r>
            <a:r>
              <a:rPr lang="zh-CN" altLang="zh-CN" sz="2400" kern="100" dirty="0">
                <a:latin typeface="+mn-ea"/>
                <a:cs typeface="Times New Roman" panose="02020603050405020304" pitchFamily="18" charset="0"/>
              </a:rPr>
              <a:t>的</a:t>
            </a:r>
            <a:r>
              <a:rPr lang="zh-CN" altLang="en-US"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执行语句块</a:t>
            </a:r>
            <a:r>
              <a:rPr lang="en-US" altLang="zh-CN" sz="2400" kern="100" dirty="0">
                <a:latin typeface="+mn-ea"/>
                <a:cs typeface="Times New Roman" panose="02020603050405020304" pitchFamily="18" charset="0"/>
              </a:rPr>
              <a:t>1</a:t>
            </a:r>
            <a:r>
              <a:rPr lang="zh-CN" altLang="en-US"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否则执行语句块</a:t>
            </a:r>
            <a:r>
              <a:rPr lang="en-US" altLang="zh-CN" sz="2400" kern="100" dirty="0">
                <a:latin typeface="+mn-ea"/>
                <a:cs typeface="Times New Roman" panose="02020603050405020304" pitchFamily="18" charset="0"/>
              </a:rPr>
              <a:t>2</a:t>
            </a:r>
            <a:r>
              <a:rPr lang="zh-CN" altLang="en-US" sz="2400" kern="100" dirty="0">
                <a:latin typeface="+mn-ea"/>
                <a:cs typeface="Times New Roman" panose="02020603050405020304" pitchFamily="18" charset="0"/>
              </a:rPr>
              <a:t>。</a:t>
            </a:r>
            <a:endParaRPr lang="en-US" altLang="zh-CN" sz="2400" kern="100" dirty="0">
              <a:latin typeface="+mn-ea"/>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lang="zh-CN" altLang="zh-CN" sz="2400" kern="100" dirty="0">
                <a:latin typeface="+mn-ea"/>
                <a:cs typeface="Times New Roman" panose="02020603050405020304" pitchFamily="18" charset="0"/>
              </a:rPr>
              <a:t>这里的语句块</a:t>
            </a:r>
            <a:r>
              <a:rPr lang="en-US" altLang="zh-CN" sz="2400" kern="100" dirty="0">
                <a:latin typeface="+mn-ea"/>
                <a:cs typeface="Times New Roman" panose="02020603050405020304" pitchFamily="18" charset="0"/>
              </a:rPr>
              <a:t>1</a:t>
            </a:r>
            <a:r>
              <a:rPr lang="zh-CN" altLang="zh-CN" sz="2400" kern="100" dirty="0">
                <a:latin typeface="+mn-ea"/>
                <a:cs typeface="Times New Roman" panose="02020603050405020304" pitchFamily="18" charset="0"/>
              </a:rPr>
              <a:t>和语句块</a:t>
            </a: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在一次运行过程中</a:t>
            </a:r>
            <a:r>
              <a:rPr lang="zh-CN" altLang="zh-CN" sz="2400" kern="100" dirty="0">
                <a:solidFill>
                  <a:srgbClr val="FF0000"/>
                </a:solidFill>
                <a:latin typeface="+mn-ea"/>
                <a:cs typeface="Times New Roman" panose="02020603050405020304" pitchFamily="18" charset="0"/>
              </a:rPr>
              <a:t>有且只有一个</a:t>
            </a:r>
            <a:r>
              <a:rPr lang="zh-CN" altLang="zh-CN" sz="2400" kern="100" dirty="0">
                <a:latin typeface="+mn-ea"/>
                <a:cs typeface="Times New Roman" panose="02020603050405020304" pitchFamily="18" charset="0"/>
              </a:rPr>
              <a:t>能被执行。</a:t>
            </a:r>
          </a:p>
        </p:txBody>
      </p:sp>
      <p:pic>
        <p:nvPicPr>
          <p:cNvPr id="6" name="图片 5" descr="文本&#10;&#10;AI 生成的内容可能不正确。">
            <a:extLst>
              <a:ext uri="{FF2B5EF4-FFF2-40B4-BE49-F238E27FC236}">
                <a16:creationId xmlns:a16="http://schemas.microsoft.com/office/drawing/2014/main" id="{B69357F9-A1B9-CAEE-AC9A-942DFA1E3C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1488" y="4079089"/>
            <a:ext cx="7180512" cy="2647724"/>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endParaRPr lang="en-US" altLang="zh-CN"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829243" y="1564728"/>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530361" y="1604945"/>
            <a:ext cx="11237570" cy="1672381"/>
          </a:xfrm>
          <a:prstGeom prst="rect">
            <a:avLst/>
          </a:prstGeom>
        </p:spPr>
        <p:txBody>
          <a:bodyPr wrap="square">
            <a:spAutoFit/>
          </a:bodyPr>
          <a:lstStyle/>
          <a:p>
            <a:pPr>
              <a:lnSpc>
                <a:spcPts val="3400"/>
              </a:lnSpc>
              <a:spcAft>
                <a:spcPts val="1200"/>
              </a:spcAft>
            </a:pPr>
            <a:r>
              <a:rPr lang="zh-CN" altLang="en-US" sz="2400" b="1" dirty="0">
                <a:latin typeface="+mn-ea"/>
              </a:rPr>
              <a:t>双分支结构：</a:t>
            </a:r>
            <a:r>
              <a:rPr lang="en-US" altLang="zh-CN" sz="2400" b="1" dirty="0">
                <a:latin typeface="+mn-ea"/>
              </a:rPr>
              <a:t>if……else </a:t>
            </a:r>
            <a:r>
              <a:rPr lang="zh-CN" altLang="en-US" sz="2400" b="1" dirty="0">
                <a:latin typeface="+mn-ea"/>
              </a:rPr>
              <a:t>语句</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t>你能编写一段代码，来判断用户输入的字符串是否为回文吗？</a:t>
            </a:r>
          </a:p>
          <a:p>
            <a:pPr>
              <a:lnSpc>
                <a:spcPts val="3400"/>
              </a:lnSpc>
              <a:spcAft>
                <a:spcPts val="1200"/>
              </a:spcAft>
            </a:pPr>
            <a:endParaRPr lang="en-US" altLang="zh-CN" sz="2400" dirty="0">
              <a:latin typeface="+mn-ea"/>
            </a:endParaRPr>
          </a:p>
        </p:txBody>
      </p:sp>
      <p:sp>
        <p:nvSpPr>
          <p:cNvPr id="5" name="矩形 4"/>
          <p:cNvSpPr/>
          <p:nvPr/>
        </p:nvSpPr>
        <p:spPr>
          <a:xfrm>
            <a:off x="530360" y="2971739"/>
            <a:ext cx="5307359" cy="28017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altLang="zh-CN" sz="2400" dirty="0">
                <a:solidFill>
                  <a:srgbClr val="7030A0"/>
                </a:solidFill>
                <a:latin typeface="Consolas" panose="020B0609020204030204" pitchFamily="49" charset="0"/>
              </a:rPr>
              <a:t>str</a:t>
            </a:r>
            <a:r>
              <a:rPr lang="en-US" altLang="zh-CN" sz="2400" dirty="0">
                <a:latin typeface="Consolas" panose="020B0609020204030204" pitchFamily="49" charset="0"/>
              </a:rPr>
              <a:t> = </a:t>
            </a:r>
            <a:r>
              <a:rPr lang="en-US" altLang="zh-CN" sz="2400" dirty="0">
                <a:solidFill>
                  <a:srgbClr val="7030A0"/>
                </a:solidFill>
                <a:latin typeface="Consolas" panose="020B0609020204030204" pitchFamily="49" charset="0"/>
              </a:rPr>
              <a:t>input</a:t>
            </a:r>
            <a:r>
              <a:rPr lang="en-US" altLang="zh-CN" sz="2400" dirty="0">
                <a:latin typeface="Consolas" panose="020B0609020204030204" pitchFamily="49" charset="0"/>
              </a:rPr>
              <a:t>("</a:t>
            </a:r>
            <a:r>
              <a:rPr lang="zh-CN" altLang="en-US" sz="2400" dirty="0">
                <a:solidFill>
                  <a:srgbClr val="00B050"/>
                </a:solidFill>
                <a:latin typeface="Consolas" panose="020B0609020204030204" pitchFamily="49" charset="0"/>
              </a:rPr>
              <a:t>请输入字符串：</a:t>
            </a:r>
            <a:r>
              <a:rPr lang="en-US" altLang="zh-CN" sz="2400" dirty="0">
                <a:latin typeface="Consolas" panose="020B0609020204030204" pitchFamily="49" charset="0"/>
              </a:rPr>
              <a:t>")</a:t>
            </a:r>
          </a:p>
          <a:p>
            <a:pPr>
              <a:lnSpc>
                <a:spcPct val="150000"/>
              </a:lnSpc>
            </a:pPr>
            <a:r>
              <a:rPr lang="en-US" altLang="zh-CN" sz="2400" dirty="0">
                <a:solidFill>
                  <a:srgbClr val="FF9900"/>
                </a:solidFill>
                <a:latin typeface="Consolas" panose="020B0609020204030204" pitchFamily="49" charset="0"/>
              </a:rPr>
              <a:t>if</a:t>
            </a:r>
            <a:r>
              <a:rPr lang="en-US" altLang="zh-CN" sz="2400" dirty="0">
                <a:latin typeface="Consolas" panose="020B0609020204030204" pitchFamily="49" charset="0"/>
              </a:rPr>
              <a:t> (</a:t>
            </a:r>
            <a:r>
              <a:rPr lang="en-US" altLang="zh-CN" sz="2400" dirty="0">
                <a:solidFill>
                  <a:srgbClr val="7030A0"/>
                </a:solidFill>
                <a:latin typeface="Consolas" panose="020B0609020204030204" pitchFamily="49" charset="0"/>
              </a:rPr>
              <a:t>str</a:t>
            </a:r>
            <a:r>
              <a:rPr lang="en-US" altLang="zh-CN" sz="2400" dirty="0">
                <a:latin typeface="Consolas" panose="020B0609020204030204" pitchFamily="49" charset="0"/>
              </a:rPr>
              <a:t> == </a:t>
            </a:r>
            <a:r>
              <a:rPr lang="en-US" altLang="zh-CN" sz="2400" dirty="0">
                <a:solidFill>
                  <a:srgbClr val="7030A0"/>
                </a:solidFill>
                <a:latin typeface="Consolas" panose="020B0609020204030204" pitchFamily="49" charset="0"/>
              </a:rPr>
              <a:t>str</a:t>
            </a:r>
            <a:r>
              <a:rPr lang="en-US" altLang="zh-CN" sz="2400" dirty="0">
                <a:latin typeface="Consolas" panose="020B0609020204030204" pitchFamily="49" charset="0"/>
              </a:rPr>
              <a:t>[::-1]):</a:t>
            </a:r>
          </a:p>
          <a:p>
            <a:pPr>
              <a:lnSpc>
                <a:spcPct val="150000"/>
              </a:lnSpc>
            </a:pPr>
            <a:r>
              <a:rPr lang="en-US" altLang="zh-CN" sz="2400" dirty="0">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latin typeface="Consolas" panose="020B0609020204030204" pitchFamily="49" charset="0"/>
              </a:rPr>
              <a:t>(</a:t>
            </a:r>
            <a:r>
              <a:rPr lang="en-US" altLang="zh-CN" sz="2400" dirty="0">
                <a:solidFill>
                  <a:srgbClr val="7030A0"/>
                </a:solidFill>
                <a:latin typeface="Consolas" panose="020B0609020204030204" pitchFamily="49" charset="0"/>
              </a:rPr>
              <a:t>str</a:t>
            </a:r>
            <a:r>
              <a:rPr lang="en-US" altLang="zh-CN" sz="2400" dirty="0">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为回文串</a:t>
            </a:r>
            <a:r>
              <a:rPr lang="en-US" altLang="zh-CN" sz="2400" dirty="0">
                <a:solidFill>
                  <a:srgbClr val="00B050"/>
                </a:solidFill>
                <a:latin typeface="Consolas" panose="020B0609020204030204" pitchFamily="49" charset="0"/>
              </a:rPr>
              <a:t>"</a:t>
            </a:r>
            <a:r>
              <a:rPr lang="en-US" altLang="zh-CN" sz="2400" dirty="0">
                <a:latin typeface="Consolas" panose="020B0609020204030204" pitchFamily="49" charset="0"/>
              </a:rPr>
              <a:t>)</a:t>
            </a:r>
          </a:p>
          <a:p>
            <a:pPr>
              <a:lnSpc>
                <a:spcPct val="150000"/>
              </a:lnSpc>
            </a:pPr>
            <a:r>
              <a:rPr lang="en-US" altLang="zh-CN" sz="2400" dirty="0">
                <a:solidFill>
                  <a:srgbClr val="FF9900"/>
                </a:solidFill>
                <a:latin typeface="Consolas" panose="020B0609020204030204" pitchFamily="49" charset="0"/>
              </a:rPr>
              <a:t>else</a:t>
            </a:r>
            <a:r>
              <a:rPr lang="en-US" altLang="zh-CN" sz="2400" dirty="0">
                <a:latin typeface="Consolas" panose="020B0609020204030204" pitchFamily="49" charset="0"/>
              </a:rPr>
              <a:t>:</a:t>
            </a:r>
          </a:p>
          <a:p>
            <a:pPr>
              <a:lnSpc>
                <a:spcPct val="150000"/>
              </a:lnSpc>
            </a:pPr>
            <a:r>
              <a:rPr lang="en-US" altLang="zh-CN" sz="2400" dirty="0">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latin typeface="Consolas" panose="020B0609020204030204" pitchFamily="49" charset="0"/>
              </a:rPr>
              <a:t>(</a:t>
            </a:r>
            <a:r>
              <a:rPr lang="en-US" altLang="zh-CN" sz="2400" dirty="0">
                <a:solidFill>
                  <a:srgbClr val="7030A0"/>
                </a:solidFill>
                <a:latin typeface="Consolas" panose="020B0609020204030204" pitchFamily="49" charset="0"/>
              </a:rPr>
              <a:t>str</a:t>
            </a:r>
            <a:r>
              <a:rPr lang="en-US" altLang="zh-CN" sz="2400" dirty="0">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不是回文串</a:t>
            </a:r>
            <a:r>
              <a:rPr lang="en-US" altLang="zh-CN" sz="2400" dirty="0">
                <a:solidFill>
                  <a:srgbClr val="00B050"/>
                </a:solidFill>
                <a:latin typeface="Consolas" panose="020B0609020204030204" pitchFamily="49" charset="0"/>
              </a:rPr>
              <a:t>"</a:t>
            </a:r>
            <a:r>
              <a:rPr lang="en-US" altLang="zh-CN" sz="2400" dirty="0">
                <a:latin typeface="Consolas" panose="020B0609020204030204" pitchFamily="49" charset="0"/>
              </a:rPr>
              <a:t>)</a:t>
            </a:r>
            <a:endParaRPr lang="zh-CN" altLang="zh-CN" sz="2400" dirty="0">
              <a:latin typeface="Consolas" panose="020B0609020204030204" pitchFamily="49" charset="0"/>
            </a:endParaRPr>
          </a:p>
        </p:txBody>
      </p:sp>
      <p:pic>
        <p:nvPicPr>
          <p:cNvPr id="6" name="图片 5"/>
          <p:cNvPicPr>
            <a:picLocks noChangeAspect="1"/>
          </p:cNvPicPr>
          <p:nvPr/>
        </p:nvPicPr>
        <p:blipFill rotWithShape="1">
          <a:blip r:embed="rId3"/>
          <a:srcRect t="6275" b="1"/>
          <a:stretch>
            <a:fillRect/>
          </a:stretch>
        </p:blipFill>
        <p:spPr>
          <a:xfrm>
            <a:off x="6297819" y="3033894"/>
            <a:ext cx="4095750" cy="928444"/>
          </a:xfrm>
          <a:prstGeom prst="rect">
            <a:avLst/>
          </a:prstGeom>
          <a:ln>
            <a:solidFill>
              <a:schemeClr val="tx1"/>
            </a:solidFill>
          </a:ln>
          <a:effectLst>
            <a:outerShdw blurRad="50800" dist="38100" dir="2700000" algn="tl" rotWithShape="0">
              <a:prstClr val="black">
                <a:alpha val="40000"/>
              </a:prstClr>
            </a:outerShdw>
          </a:effectLst>
        </p:spPr>
      </p:pic>
      <p:pic>
        <p:nvPicPr>
          <p:cNvPr id="7" name="图片 6"/>
          <p:cNvPicPr>
            <a:picLocks noChangeAspect="1"/>
          </p:cNvPicPr>
          <p:nvPr/>
        </p:nvPicPr>
        <p:blipFill>
          <a:blip r:embed="rId4"/>
          <a:stretch>
            <a:fillRect/>
          </a:stretch>
        </p:blipFill>
        <p:spPr>
          <a:xfrm>
            <a:off x="6297819" y="4309764"/>
            <a:ext cx="4219575" cy="971550"/>
          </a:xfrm>
          <a:prstGeom prst="rect">
            <a:avLst/>
          </a:prstGeom>
          <a:ln>
            <a:solidFill>
              <a:schemeClr val="tx1"/>
            </a:solidFill>
          </a:ln>
          <a:effectLst>
            <a:outerShdw blurRad="50800" dist="38100" dir="2700000" algn="tl" rotWithShape="0">
              <a:prstClr val="black">
                <a:alpha val="40000"/>
              </a:prstClr>
            </a:outerShdw>
          </a:effectLst>
        </p:spPr>
      </p:pic>
      <p:pic>
        <p:nvPicPr>
          <p:cNvPr id="6146" name="Picture 2" descr="13年後終有解！「上海自來水來自海上」下聯 ...">
            <a:extLst>
              <a:ext uri="{FF2B5EF4-FFF2-40B4-BE49-F238E27FC236}">
                <a16:creationId xmlns:a16="http://schemas.microsoft.com/office/drawing/2014/main" id="{C37697E1-BCAE-2B99-78E3-E4AAD88AD3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4541" y="28232"/>
            <a:ext cx="4778717" cy="1756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程序流程控制</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674376" y="1447155"/>
            <a:ext cx="6054746" cy="1149470"/>
            <a:chOff x="1908935" y="1619278"/>
            <a:chExt cx="6054746" cy="1149470"/>
          </a:xfrm>
        </p:grpSpPr>
        <p:sp>
          <p:nvSpPr>
            <p:cNvPr id="9" name="椭圆 8"/>
            <p:cNvSpPr/>
            <p:nvPr/>
          </p:nvSpPr>
          <p:spPr>
            <a:xfrm>
              <a:off x="1908935" y="1619278"/>
              <a:ext cx="1149560" cy="1149470"/>
            </a:xfrm>
            <a:prstGeom prst="ellipse">
              <a:avLst/>
            </a:prstGeom>
            <a:solidFill>
              <a:srgbClr val="1E678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00" tIns="45699" rIns="91400" bIns="45699" rtlCol="0" anchor="ctr"/>
            <a:lstStyle/>
            <a:p>
              <a:pPr algn="ctr"/>
              <a:r>
                <a:rPr lang="en-US" altLang="zh-CN" sz="3600"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pitchFamily="34" charset="-122"/>
                </a:rPr>
                <a:t>1</a:t>
              </a:r>
              <a:endParaRPr lang="zh-CN" altLang="en-US" sz="3600"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pitchFamily="34" charset="-122"/>
              </a:endParaRPr>
            </a:p>
          </p:txBody>
        </p:sp>
        <p:cxnSp>
          <p:nvCxnSpPr>
            <p:cNvPr id="10" name="直接连接符 9"/>
            <p:cNvCxnSpPr/>
            <p:nvPr/>
          </p:nvCxnSpPr>
          <p:spPr>
            <a:xfrm>
              <a:off x="3221461" y="2194013"/>
              <a:ext cx="1006860"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文本框 2"/>
            <p:cNvSpPr txBox="1"/>
            <p:nvPr/>
          </p:nvSpPr>
          <p:spPr>
            <a:xfrm>
              <a:off x="4562061" y="1804019"/>
              <a:ext cx="340162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3600" spc="600" dirty="0"/>
                <a:t>顺序结构</a:t>
              </a:r>
            </a:p>
          </p:txBody>
        </p:sp>
      </p:grpSp>
      <p:grpSp>
        <p:nvGrpSpPr>
          <p:cNvPr id="7" name="组合 6"/>
          <p:cNvGrpSpPr/>
          <p:nvPr/>
        </p:nvGrpSpPr>
        <p:grpSpPr>
          <a:xfrm>
            <a:off x="687072" y="2800007"/>
            <a:ext cx="6042050" cy="1149470"/>
            <a:chOff x="1921631" y="2972130"/>
            <a:chExt cx="6042050" cy="1149470"/>
          </a:xfrm>
        </p:grpSpPr>
        <p:sp>
          <p:nvSpPr>
            <p:cNvPr id="12" name="椭圆 11"/>
            <p:cNvSpPr/>
            <p:nvPr/>
          </p:nvSpPr>
          <p:spPr>
            <a:xfrm>
              <a:off x="1921631" y="2972130"/>
              <a:ext cx="1149560" cy="1149470"/>
            </a:xfrm>
            <a:prstGeom prst="ellipse">
              <a:avLst/>
            </a:prstGeom>
            <a:solidFill>
              <a:srgbClr val="B3DF6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00" tIns="45699" rIns="91400" bIns="45699" rtlCol="0" anchor="ctr"/>
            <a:lstStyle/>
            <a:p>
              <a:pPr algn="ctr"/>
              <a:r>
                <a:rPr lang="en-US" altLang="zh-CN" sz="3600"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pitchFamily="34" charset="-122"/>
                </a:rPr>
                <a:t>2</a:t>
              </a:r>
              <a:endParaRPr lang="zh-CN" altLang="en-US" sz="3600"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pitchFamily="34" charset="-122"/>
              </a:endParaRPr>
            </a:p>
          </p:txBody>
        </p:sp>
        <p:cxnSp>
          <p:nvCxnSpPr>
            <p:cNvPr id="13" name="直接连接符 12"/>
            <p:cNvCxnSpPr/>
            <p:nvPr/>
          </p:nvCxnSpPr>
          <p:spPr>
            <a:xfrm>
              <a:off x="3221461" y="3546865"/>
              <a:ext cx="1006860"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文本框 20"/>
            <p:cNvSpPr txBox="1"/>
            <p:nvPr/>
          </p:nvSpPr>
          <p:spPr>
            <a:xfrm>
              <a:off x="4562061" y="3223699"/>
              <a:ext cx="340162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3600" spc="600" dirty="0"/>
                <a:t>分支结构</a:t>
              </a:r>
            </a:p>
          </p:txBody>
        </p:sp>
      </p:grpSp>
      <p:grpSp>
        <p:nvGrpSpPr>
          <p:cNvPr id="8" name="组合 7"/>
          <p:cNvGrpSpPr/>
          <p:nvPr/>
        </p:nvGrpSpPr>
        <p:grpSpPr>
          <a:xfrm>
            <a:off x="687072" y="4152859"/>
            <a:ext cx="6042050" cy="1149470"/>
            <a:chOff x="1921631" y="4324982"/>
            <a:chExt cx="6042050" cy="1149470"/>
          </a:xfrm>
        </p:grpSpPr>
        <p:sp>
          <p:nvSpPr>
            <p:cNvPr id="14" name="椭圆 13"/>
            <p:cNvSpPr/>
            <p:nvPr/>
          </p:nvSpPr>
          <p:spPr>
            <a:xfrm>
              <a:off x="1921631" y="4324982"/>
              <a:ext cx="1149560" cy="1149470"/>
            </a:xfrm>
            <a:prstGeom prst="ellipse">
              <a:avLst/>
            </a:prstGeom>
            <a:solidFill>
              <a:srgbClr val="1E678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00" tIns="45699" rIns="91400" bIns="45699" rtlCol="0" anchor="ctr"/>
            <a:lstStyle/>
            <a:p>
              <a:pPr algn="ctr"/>
              <a:r>
                <a:rPr lang="en-US" altLang="zh-CN" sz="3600"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pitchFamily="34" charset="-122"/>
                </a:rPr>
                <a:t>3</a:t>
              </a:r>
              <a:endParaRPr lang="zh-CN" altLang="en-US" sz="3600"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pitchFamily="34" charset="-122"/>
              </a:endParaRPr>
            </a:p>
          </p:txBody>
        </p:sp>
        <p:cxnSp>
          <p:nvCxnSpPr>
            <p:cNvPr id="15" name="直接连接符 14"/>
            <p:cNvCxnSpPr/>
            <p:nvPr/>
          </p:nvCxnSpPr>
          <p:spPr>
            <a:xfrm>
              <a:off x="3221461" y="4926095"/>
              <a:ext cx="1006860"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文本框 21"/>
            <p:cNvSpPr txBox="1"/>
            <p:nvPr/>
          </p:nvSpPr>
          <p:spPr>
            <a:xfrm>
              <a:off x="4562061" y="4662564"/>
              <a:ext cx="340162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3600" spc="600" dirty="0"/>
                <a:t>循环结构</a:t>
              </a:r>
            </a:p>
          </p:txBody>
        </p:sp>
      </p:grpSp>
      <p:pic>
        <p:nvPicPr>
          <p:cNvPr id="5" name="图片 4" descr="图形用户界面, 文本, 应用程序&#10;&#10;AI 生成的内容可能不正确。">
            <a:extLst>
              <a:ext uri="{FF2B5EF4-FFF2-40B4-BE49-F238E27FC236}">
                <a16:creationId xmlns:a16="http://schemas.microsoft.com/office/drawing/2014/main" id="{622AFD0D-C372-2F03-CF4B-11DBD1604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637" y="3697907"/>
            <a:ext cx="5314363" cy="2533592"/>
          </a:xfrm>
          <a:prstGeom prst="rect">
            <a:avLst/>
          </a:prstGeom>
        </p:spPr>
      </p:pic>
      <p:pic>
        <p:nvPicPr>
          <p:cNvPr id="1026" name="Picture 2" descr="Computer Science Basics: Sequences, Selections, and Loops">
            <a:extLst>
              <a:ext uri="{FF2B5EF4-FFF2-40B4-BE49-F238E27FC236}">
                <a16:creationId xmlns:a16="http://schemas.microsoft.com/office/drawing/2014/main" id="{452268F0-7036-66EE-B5ED-027DDB617D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66584" y="362016"/>
            <a:ext cx="5155096" cy="28997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1082476"/>
          </a:xfrm>
          <a:prstGeom prst="rect">
            <a:avLst/>
          </a:prstGeom>
        </p:spPr>
        <p:txBody>
          <a:bodyPr wrap="square">
            <a:spAutoFit/>
          </a:bodyPr>
          <a:lstStyle/>
          <a:p>
            <a:pPr>
              <a:lnSpc>
                <a:spcPts val="3400"/>
              </a:lnSpc>
              <a:spcAft>
                <a:spcPts val="1200"/>
              </a:spcAft>
            </a:pPr>
            <a:r>
              <a:rPr lang="zh-CN" altLang="en-US" sz="2400" b="1" dirty="0">
                <a:latin typeface="+mn-ea"/>
              </a:rPr>
              <a:t>双分支结构：</a:t>
            </a:r>
            <a:r>
              <a:rPr lang="en-US" altLang="zh-CN" sz="2400" b="1" dirty="0">
                <a:latin typeface="+mn-ea"/>
              </a:rPr>
              <a:t>if……else </a:t>
            </a:r>
            <a:r>
              <a:rPr lang="zh-CN" altLang="en-US" sz="2400" b="1" dirty="0">
                <a:latin typeface="+mn-ea"/>
              </a:rPr>
              <a:t>语句</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t>输入三角形三边，求三角形面积，对用户输入的数据做合法性检查。</a:t>
            </a:r>
            <a:endParaRPr lang="en-US" altLang="zh-CN" sz="2400" dirty="0">
              <a:latin typeface="+mn-ea"/>
            </a:endParaRPr>
          </a:p>
        </p:txBody>
      </p:sp>
      <p:sp>
        <p:nvSpPr>
          <p:cNvPr id="5" name="矩形 4"/>
          <p:cNvSpPr/>
          <p:nvPr/>
        </p:nvSpPr>
        <p:spPr>
          <a:xfrm>
            <a:off x="530360" y="1940689"/>
            <a:ext cx="9796397" cy="467147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ts val="3600"/>
              </a:lnSpc>
            </a:pPr>
            <a:r>
              <a:rPr lang="en-US" altLang="zh-CN" sz="2400" dirty="0">
                <a:solidFill>
                  <a:srgbClr val="FF9900"/>
                </a:solidFill>
                <a:latin typeface="Consolas" panose="020B0609020204030204" pitchFamily="49" charset="0"/>
              </a:rPr>
              <a:t>import</a:t>
            </a:r>
            <a:r>
              <a:rPr lang="en-US" altLang="zh-CN" sz="2400" dirty="0">
                <a:solidFill>
                  <a:schemeClr val="tx1"/>
                </a:solidFill>
                <a:latin typeface="Consolas" panose="020B0609020204030204" pitchFamily="49" charset="0"/>
              </a:rPr>
              <a:t> math</a:t>
            </a:r>
          </a:p>
          <a:p>
            <a:pPr>
              <a:lnSpc>
                <a:spcPts val="3600"/>
              </a:lnSpc>
            </a:pPr>
            <a:r>
              <a:rPr lang="en-US" altLang="zh-CN" sz="2400" dirty="0">
                <a:solidFill>
                  <a:schemeClr val="tx1"/>
                </a:solidFill>
                <a:latin typeface="Consolas" panose="020B0609020204030204" pitchFamily="49" charset="0"/>
              </a:rPr>
              <a:t>a = </a:t>
            </a:r>
            <a:r>
              <a:rPr lang="en-US" altLang="zh-CN" sz="2400" dirty="0">
                <a:solidFill>
                  <a:srgbClr val="7030A0"/>
                </a:solidFill>
                <a:latin typeface="Consolas" panose="020B0609020204030204" pitchFamily="49" charset="0"/>
              </a:rPr>
              <a:t>float</a:t>
            </a:r>
            <a:r>
              <a:rPr lang="en-US" altLang="zh-CN" sz="2400" dirty="0">
                <a:solidFill>
                  <a:schemeClr val="tx1"/>
                </a:solidFill>
                <a:latin typeface="Consolas" panose="020B0609020204030204" pitchFamily="49" charset="0"/>
              </a:rPr>
              <a:t>(</a:t>
            </a:r>
            <a:r>
              <a:rPr lang="en-US" altLang="zh-CN" sz="2400" dirty="0">
                <a:solidFill>
                  <a:srgbClr val="7030A0"/>
                </a:solidFill>
                <a:latin typeface="Consolas" panose="020B0609020204030204" pitchFamily="49" charset="0"/>
              </a:rPr>
              <a:t>input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a:t>
            </a:r>
            <a:r>
              <a:rPr lang="en-US" altLang="zh-CN" sz="2400" dirty="0">
                <a:solidFill>
                  <a:srgbClr val="00B050"/>
                </a:solidFill>
                <a:latin typeface="Consolas" panose="020B0609020204030204" pitchFamily="49" charset="0"/>
              </a:rPr>
              <a:t>a</a:t>
            </a:r>
            <a:r>
              <a:rPr lang="zh-CN" altLang="en-US" sz="2400" dirty="0">
                <a:solidFill>
                  <a:srgbClr val="00B050"/>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p>
          <a:p>
            <a:pPr>
              <a:lnSpc>
                <a:spcPts val="3600"/>
              </a:lnSpc>
            </a:pPr>
            <a:r>
              <a:rPr lang="en-US" altLang="zh-CN" sz="2400" dirty="0">
                <a:solidFill>
                  <a:schemeClr val="tx1"/>
                </a:solidFill>
                <a:latin typeface="Consolas" panose="020B0609020204030204" pitchFamily="49" charset="0"/>
              </a:rPr>
              <a:t>b = </a:t>
            </a:r>
            <a:r>
              <a:rPr lang="en-US" altLang="zh-CN" sz="2400" dirty="0">
                <a:solidFill>
                  <a:srgbClr val="7030A0"/>
                </a:solidFill>
                <a:latin typeface="Consolas" panose="020B0609020204030204" pitchFamily="49" charset="0"/>
              </a:rPr>
              <a:t>float</a:t>
            </a:r>
            <a:r>
              <a:rPr lang="en-US" altLang="zh-CN" sz="2400" dirty="0">
                <a:solidFill>
                  <a:schemeClr val="tx1"/>
                </a:solidFill>
                <a:latin typeface="Consolas" panose="020B0609020204030204" pitchFamily="49" charset="0"/>
              </a:rPr>
              <a:t>(</a:t>
            </a:r>
            <a:r>
              <a:rPr lang="en-US" altLang="zh-CN" sz="2400" dirty="0">
                <a:solidFill>
                  <a:srgbClr val="7030A0"/>
                </a:solidFill>
                <a:latin typeface="Consolas" panose="020B0609020204030204" pitchFamily="49" charset="0"/>
              </a:rPr>
              <a:t>input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a:t>
            </a:r>
            <a:r>
              <a:rPr lang="en-US" altLang="zh-CN" sz="2400" dirty="0">
                <a:solidFill>
                  <a:srgbClr val="00B050"/>
                </a:solidFill>
                <a:latin typeface="Consolas" panose="020B0609020204030204" pitchFamily="49" charset="0"/>
              </a:rPr>
              <a:t>b</a:t>
            </a:r>
            <a:r>
              <a:rPr lang="zh-CN" altLang="en-US" sz="2400" dirty="0">
                <a:solidFill>
                  <a:srgbClr val="00B050"/>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p>
          <a:p>
            <a:pPr>
              <a:lnSpc>
                <a:spcPts val="3600"/>
              </a:lnSpc>
            </a:pPr>
            <a:r>
              <a:rPr lang="en-US" altLang="zh-CN" sz="2400" dirty="0">
                <a:solidFill>
                  <a:schemeClr val="tx1"/>
                </a:solidFill>
                <a:latin typeface="Consolas" panose="020B0609020204030204" pitchFamily="49" charset="0"/>
              </a:rPr>
              <a:t>c = </a:t>
            </a:r>
            <a:r>
              <a:rPr lang="en-US" altLang="zh-CN" sz="2400" dirty="0">
                <a:solidFill>
                  <a:srgbClr val="7030A0"/>
                </a:solidFill>
                <a:latin typeface="Consolas" panose="020B0609020204030204" pitchFamily="49" charset="0"/>
              </a:rPr>
              <a:t>float</a:t>
            </a:r>
            <a:r>
              <a:rPr lang="en-US" altLang="zh-CN" sz="2400" dirty="0">
                <a:solidFill>
                  <a:schemeClr val="tx1"/>
                </a:solidFill>
                <a:latin typeface="Consolas" panose="020B0609020204030204" pitchFamily="49" charset="0"/>
              </a:rPr>
              <a:t>(</a:t>
            </a:r>
            <a:r>
              <a:rPr lang="en-US" altLang="zh-CN" sz="2400" dirty="0">
                <a:solidFill>
                  <a:srgbClr val="7030A0"/>
                </a:solidFill>
                <a:latin typeface="Consolas" panose="020B0609020204030204" pitchFamily="49" charset="0"/>
              </a:rPr>
              <a:t>input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a:t>
            </a:r>
            <a:r>
              <a:rPr lang="en-US" altLang="zh-CN" sz="2400" dirty="0">
                <a:solidFill>
                  <a:srgbClr val="00B050"/>
                </a:solidFill>
                <a:latin typeface="Consolas" panose="020B0609020204030204" pitchFamily="49" charset="0"/>
              </a:rPr>
              <a:t>c</a:t>
            </a:r>
            <a:r>
              <a:rPr lang="zh-CN" altLang="en-US" sz="2400" dirty="0">
                <a:solidFill>
                  <a:srgbClr val="00B050"/>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p>
          <a:p>
            <a:pPr>
              <a:lnSpc>
                <a:spcPts val="3600"/>
              </a:lnSpc>
            </a:pPr>
            <a:r>
              <a:rPr lang="en-US" altLang="zh-CN" sz="2400" dirty="0">
                <a:solidFill>
                  <a:srgbClr val="FF9900"/>
                </a:solidFill>
                <a:latin typeface="Consolas" panose="020B0609020204030204" pitchFamily="49" charset="0"/>
              </a:rPr>
              <a:t>if</a:t>
            </a:r>
            <a:r>
              <a:rPr lang="en-US" altLang="zh-CN" sz="2400" dirty="0">
                <a:solidFill>
                  <a:schemeClr val="tx1"/>
                </a:solidFill>
                <a:latin typeface="Consolas" panose="020B0609020204030204" pitchFamily="49" charset="0"/>
              </a:rPr>
              <a:t> (</a:t>
            </a:r>
            <a:r>
              <a:rPr lang="en-US" altLang="zh-CN" sz="2400" dirty="0" err="1">
                <a:solidFill>
                  <a:schemeClr val="tx1"/>
                </a:solidFill>
                <a:latin typeface="Consolas" panose="020B0609020204030204" pitchFamily="49" charset="0"/>
              </a:rPr>
              <a:t>a+b</a:t>
            </a:r>
            <a:r>
              <a:rPr lang="en-US" altLang="zh-CN" sz="2400" dirty="0">
                <a:solidFill>
                  <a:schemeClr val="tx1"/>
                </a:solidFill>
                <a:latin typeface="Consolas" panose="020B0609020204030204" pitchFamily="49" charset="0"/>
              </a:rPr>
              <a:t>&gt;c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a:t>
            </a:r>
            <a:r>
              <a:rPr lang="en-US" altLang="zh-CN" sz="2400" dirty="0" err="1">
                <a:solidFill>
                  <a:schemeClr val="tx1"/>
                </a:solidFill>
                <a:latin typeface="Consolas" panose="020B0609020204030204" pitchFamily="49" charset="0"/>
              </a:rPr>
              <a:t>a+c</a:t>
            </a:r>
            <a:r>
              <a:rPr lang="en-US" altLang="zh-CN" sz="2400" dirty="0">
                <a:solidFill>
                  <a:schemeClr val="tx1"/>
                </a:solidFill>
                <a:latin typeface="Consolas" panose="020B0609020204030204" pitchFamily="49" charset="0"/>
              </a:rPr>
              <a:t>&gt;b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a:t>
            </a:r>
            <a:r>
              <a:rPr lang="en-US" altLang="zh-CN" sz="2400" dirty="0" err="1">
                <a:solidFill>
                  <a:schemeClr val="tx1"/>
                </a:solidFill>
                <a:latin typeface="Consolas" panose="020B0609020204030204" pitchFamily="49" charset="0"/>
              </a:rPr>
              <a:t>b+c</a:t>
            </a:r>
            <a:r>
              <a:rPr lang="en-US" altLang="zh-CN" sz="2400" dirty="0">
                <a:solidFill>
                  <a:schemeClr val="tx1"/>
                </a:solidFill>
                <a:latin typeface="Consolas" panose="020B0609020204030204" pitchFamily="49" charset="0"/>
              </a:rPr>
              <a:t>&gt;a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a&gt;0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b&gt;0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c&gt;0):</a:t>
            </a:r>
          </a:p>
          <a:p>
            <a:pPr>
              <a:lnSpc>
                <a:spcPts val="3600"/>
              </a:lnSpc>
            </a:pPr>
            <a:r>
              <a:rPr lang="en-US" altLang="zh-CN" sz="2400" dirty="0">
                <a:solidFill>
                  <a:schemeClr val="tx1"/>
                </a:solidFill>
                <a:latin typeface="Consolas" panose="020B0609020204030204" pitchFamily="49" charset="0"/>
              </a:rPr>
              <a:t>    h = (</a:t>
            </a:r>
            <a:r>
              <a:rPr lang="en-US" altLang="zh-CN" sz="2400" dirty="0" err="1">
                <a:solidFill>
                  <a:schemeClr val="tx1"/>
                </a:solidFill>
                <a:latin typeface="Consolas" panose="020B0609020204030204" pitchFamily="49" charset="0"/>
              </a:rPr>
              <a:t>a+b+c</a:t>
            </a:r>
            <a:r>
              <a:rPr lang="en-US" altLang="zh-CN" sz="2400" dirty="0">
                <a:solidFill>
                  <a:schemeClr val="tx1"/>
                </a:solidFill>
                <a:latin typeface="Consolas" panose="020B0609020204030204" pitchFamily="49" charset="0"/>
              </a:rPr>
              <a:t>)/2</a:t>
            </a:r>
          </a:p>
          <a:p>
            <a:pPr>
              <a:lnSpc>
                <a:spcPts val="3600"/>
              </a:lnSpc>
            </a:pPr>
            <a:r>
              <a:rPr lang="en-US" altLang="zh-CN" sz="2400" dirty="0">
                <a:solidFill>
                  <a:schemeClr val="tx1"/>
                </a:solidFill>
                <a:latin typeface="Consolas" panose="020B0609020204030204" pitchFamily="49" charset="0"/>
              </a:rPr>
              <a:t>    area = </a:t>
            </a:r>
            <a:r>
              <a:rPr lang="en-US" altLang="zh-CN" sz="2400" dirty="0" err="1">
                <a:solidFill>
                  <a:schemeClr val="tx1"/>
                </a:solidFill>
                <a:latin typeface="Consolas" panose="020B0609020204030204" pitchFamily="49" charset="0"/>
              </a:rPr>
              <a:t>math.sqrt</a:t>
            </a:r>
            <a:r>
              <a:rPr lang="en-US" altLang="zh-CN" sz="2400" dirty="0">
                <a:solidFill>
                  <a:schemeClr val="tx1"/>
                </a:solidFill>
                <a:latin typeface="Consolas" panose="020B0609020204030204" pitchFamily="49" charset="0"/>
              </a:rPr>
              <a:t>(h*(h-a)*(h-b)*(h-c))</a:t>
            </a:r>
          </a:p>
          <a:p>
            <a:pPr>
              <a:lnSpc>
                <a:spcPts val="3600"/>
              </a:lnSpc>
            </a:pPr>
            <a:r>
              <a:rPr lang="en-US" altLang="zh-CN" sz="2400" dirty="0">
                <a:solidFill>
                  <a:schemeClr val="tx1"/>
                </a:solidFill>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三角形的面积为：</a:t>
            </a:r>
            <a:r>
              <a:rPr lang="en-US" altLang="zh-CN" sz="2400" dirty="0">
                <a:solidFill>
                  <a:srgbClr val="00B050"/>
                </a:solidFill>
                <a:latin typeface="Consolas" panose="020B0609020204030204" pitchFamily="49" charset="0"/>
              </a:rPr>
              <a:t>{:.</a:t>
            </a:r>
            <a:r>
              <a:rPr lang="en-US" altLang="zh-CN" sz="2400" dirty="0" err="1">
                <a:solidFill>
                  <a:srgbClr val="00B050"/>
                </a:solidFill>
                <a:latin typeface="Consolas" panose="020B0609020204030204" pitchFamily="49" charset="0"/>
              </a:rPr>
              <a:t>2f</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.format(area))</a:t>
            </a:r>
          </a:p>
          <a:p>
            <a:pPr>
              <a:lnSpc>
                <a:spcPts val="3600"/>
              </a:lnSpc>
            </a:pPr>
            <a:r>
              <a:rPr lang="en-US" altLang="zh-CN" sz="2400" dirty="0">
                <a:solidFill>
                  <a:srgbClr val="FF9900"/>
                </a:solidFill>
                <a:latin typeface="Consolas" panose="020B0609020204030204" pitchFamily="49" charset="0"/>
              </a:rPr>
              <a:t>else</a:t>
            </a:r>
            <a:r>
              <a:rPr lang="en-US" altLang="zh-CN" sz="2400" dirty="0">
                <a:solidFill>
                  <a:schemeClr val="tx1"/>
                </a:solidFill>
                <a:latin typeface="Consolas" panose="020B0609020204030204" pitchFamily="49" charset="0"/>
              </a:rPr>
              <a:t>:</a:t>
            </a:r>
          </a:p>
          <a:p>
            <a:pPr>
              <a:lnSpc>
                <a:spcPts val="3600"/>
              </a:lnSpc>
            </a:pPr>
            <a:r>
              <a:rPr lang="en-US" altLang="zh-CN" sz="2400" dirty="0">
                <a:solidFill>
                  <a:schemeClr val="tx1"/>
                </a:solidFill>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用户输入数据有误！</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endParaRPr lang="zh-CN" altLang="zh-CN" sz="2400" dirty="0">
              <a:solidFill>
                <a:schemeClr val="tx1"/>
              </a:solidFill>
              <a:latin typeface="Consolas" panose="020B0609020204030204" pitchFamily="49" charset="0"/>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 </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1082476"/>
          </a:xfrm>
          <a:prstGeom prst="rect">
            <a:avLst/>
          </a:prstGeom>
        </p:spPr>
        <p:txBody>
          <a:bodyPr wrap="square">
            <a:spAutoFit/>
          </a:bodyPr>
          <a:lstStyle/>
          <a:p>
            <a:pPr>
              <a:lnSpc>
                <a:spcPts val="3400"/>
              </a:lnSpc>
              <a:spcAft>
                <a:spcPts val="1200"/>
              </a:spcAft>
            </a:pPr>
            <a:r>
              <a:rPr lang="zh-CN" altLang="en-US" sz="2400" b="1" dirty="0">
                <a:latin typeface="+mn-ea"/>
              </a:rPr>
              <a:t>双分支结构：</a:t>
            </a:r>
            <a:r>
              <a:rPr lang="en-US" altLang="zh-CN" sz="2400" b="1" dirty="0">
                <a:latin typeface="+mn-ea"/>
              </a:rPr>
              <a:t>if……else </a:t>
            </a:r>
            <a:r>
              <a:rPr lang="zh-CN" altLang="en-US" sz="2400" b="1" dirty="0">
                <a:latin typeface="+mn-ea"/>
              </a:rPr>
              <a:t>语句</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t>输入三角形三边，求三角形面积，对用户输入的数据做合法性检查。</a:t>
            </a:r>
            <a:endParaRPr lang="en-US" altLang="zh-CN" sz="2400" dirty="0">
              <a:latin typeface="+mn-ea"/>
            </a:endParaRPr>
          </a:p>
        </p:txBody>
      </p:sp>
      <p:sp>
        <p:nvSpPr>
          <p:cNvPr id="5" name="矩形 4"/>
          <p:cNvSpPr/>
          <p:nvPr/>
        </p:nvSpPr>
        <p:spPr>
          <a:xfrm>
            <a:off x="530360" y="1940689"/>
            <a:ext cx="9796397" cy="467147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ts val="3600"/>
              </a:lnSpc>
            </a:pPr>
            <a:r>
              <a:rPr lang="en-US" altLang="zh-CN" sz="2400" dirty="0">
                <a:solidFill>
                  <a:srgbClr val="FF9900"/>
                </a:solidFill>
                <a:latin typeface="Consolas" panose="020B0609020204030204" pitchFamily="49" charset="0"/>
              </a:rPr>
              <a:t>import</a:t>
            </a:r>
            <a:r>
              <a:rPr lang="en-US" altLang="zh-CN" sz="2400" dirty="0">
                <a:solidFill>
                  <a:schemeClr val="tx1"/>
                </a:solidFill>
                <a:latin typeface="Consolas" panose="020B0609020204030204" pitchFamily="49" charset="0"/>
              </a:rPr>
              <a:t> math</a:t>
            </a:r>
          </a:p>
          <a:p>
            <a:pPr>
              <a:lnSpc>
                <a:spcPts val="3600"/>
              </a:lnSpc>
            </a:pPr>
            <a:r>
              <a:rPr lang="en-US" altLang="zh-CN" sz="2400" dirty="0">
                <a:solidFill>
                  <a:schemeClr val="tx1"/>
                </a:solidFill>
                <a:latin typeface="Consolas" panose="020B0609020204030204" pitchFamily="49" charset="0"/>
              </a:rPr>
              <a:t>a = </a:t>
            </a:r>
            <a:r>
              <a:rPr lang="en-US" altLang="zh-CN" sz="2400" dirty="0">
                <a:solidFill>
                  <a:srgbClr val="7030A0"/>
                </a:solidFill>
                <a:latin typeface="Consolas" panose="020B0609020204030204" pitchFamily="49" charset="0"/>
              </a:rPr>
              <a:t>float</a:t>
            </a:r>
            <a:r>
              <a:rPr lang="en-US" altLang="zh-CN" sz="2400" dirty="0">
                <a:solidFill>
                  <a:schemeClr val="tx1"/>
                </a:solidFill>
                <a:latin typeface="Consolas" panose="020B0609020204030204" pitchFamily="49" charset="0"/>
              </a:rPr>
              <a:t>(</a:t>
            </a:r>
            <a:r>
              <a:rPr lang="en-US" altLang="zh-CN" sz="2400" dirty="0">
                <a:solidFill>
                  <a:srgbClr val="7030A0"/>
                </a:solidFill>
                <a:latin typeface="Consolas" panose="020B0609020204030204" pitchFamily="49" charset="0"/>
              </a:rPr>
              <a:t>input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a:t>
            </a:r>
            <a:r>
              <a:rPr lang="en-US" altLang="zh-CN" sz="2400" dirty="0">
                <a:solidFill>
                  <a:srgbClr val="00B050"/>
                </a:solidFill>
                <a:latin typeface="Consolas" panose="020B0609020204030204" pitchFamily="49" charset="0"/>
              </a:rPr>
              <a:t>a</a:t>
            </a:r>
            <a:r>
              <a:rPr lang="zh-CN" altLang="en-US" sz="2400" dirty="0">
                <a:solidFill>
                  <a:srgbClr val="00B050"/>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p>
          <a:p>
            <a:pPr>
              <a:lnSpc>
                <a:spcPts val="3600"/>
              </a:lnSpc>
            </a:pPr>
            <a:r>
              <a:rPr lang="en-US" altLang="zh-CN" sz="2400" dirty="0">
                <a:solidFill>
                  <a:schemeClr val="tx1"/>
                </a:solidFill>
                <a:latin typeface="Consolas" panose="020B0609020204030204" pitchFamily="49" charset="0"/>
              </a:rPr>
              <a:t>b = </a:t>
            </a:r>
            <a:r>
              <a:rPr lang="en-US" altLang="zh-CN" sz="2400" dirty="0">
                <a:solidFill>
                  <a:srgbClr val="7030A0"/>
                </a:solidFill>
                <a:latin typeface="Consolas" panose="020B0609020204030204" pitchFamily="49" charset="0"/>
              </a:rPr>
              <a:t>float</a:t>
            </a:r>
            <a:r>
              <a:rPr lang="en-US" altLang="zh-CN" sz="2400" dirty="0">
                <a:solidFill>
                  <a:schemeClr val="tx1"/>
                </a:solidFill>
                <a:latin typeface="Consolas" panose="020B0609020204030204" pitchFamily="49" charset="0"/>
              </a:rPr>
              <a:t>(</a:t>
            </a:r>
            <a:r>
              <a:rPr lang="en-US" altLang="zh-CN" sz="2400" dirty="0">
                <a:solidFill>
                  <a:srgbClr val="7030A0"/>
                </a:solidFill>
                <a:latin typeface="Consolas" panose="020B0609020204030204" pitchFamily="49" charset="0"/>
              </a:rPr>
              <a:t>input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a:t>
            </a:r>
            <a:r>
              <a:rPr lang="en-US" altLang="zh-CN" sz="2400" dirty="0">
                <a:solidFill>
                  <a:srgbClr val="00B050"/>
                </a:solidFill>
                <a:latin typeface="Consolas" panose="020B0609020204030204" pitchFamily="49" charset="0"/>
              </a:rPr>
              <a:t>b</a:t>
            </a:r>
            <a:r>
              <a:rPr lang="zh-CN" altLang="en-US" sz="2400" dirty="0">
                <a:solidFill>
                  <a:srgbClr val="00B050"/>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p>
          <a:p>
            <a:pPr>
              <a:lnSpc>
                <a:spcPts val="3600"/>
              </a:lnSpc>
            </a:pPr>
            <a:r>
              <a:rPr lang="en-US" altLang="zh-CN" sz="2400" dirty="0">
                <a:solidFill>
                  <a:schemeClr val="tx1"/>
                </a:solidFill>
                <a:latin typeface="Consolas" panose="020B0609020204030204" pitchFamily="49" charset="0"/>
              </a:rPr>
              <a:t>c = </a:t>
            </a:r>
            <a:r>
              <a:rPr lang="en-US" altLang="zh-CN" sz="2400" dirty="0">
                <a:solidFill>
                  <a:srgbClr val="7030A0"/>
                </a:solidFill>
                <a:latin typeface="Consolas" panose="020B0609020204030204" pitchFamily="49" charset="0"/>
              </a:rPr>
              <a:t>float</a:t>
            </a:r>
            <a:r>
              <a:rPr lang="en-US" altLang="zh-CN" sz="2400" dirty="0">
                <a:solidFill>
                  <a:schemeClr val="tx1"/>
                </a:solidFill>
                <a:latin typeface="Consolas" panose="020B0609020204030204" pitchFamily="49" charset="0"/>
              </a:rPr>
              <a:t>(</a:t>
            </a:r>
            <a:r>
              <a:rPr lang="en-US" altLang="zh-CN" sz="2400" dirty="0">
                <a:solidFill>
                  <a:srgbClr val="7030A0"/>
                </a:solidFill>
                <a:latin typeface="Consolas" panose="020B0609020204030204" pitchFamily="49" charset="0"/>
              </a:rPr>
              <a:t>input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a:t>
            </a:r>
            <a:r>
              <a:rPr lang="en-US" altLang="zh-CN" sz="2400" dirty="0">
                <a:solidFill>
                  <a:srgbClr val="00B050"/>
                </a:solidFill>
                <a:latin typeface="Consolas" panose="020B0609020204030204" pitchFamily="49" charset="0"/>
              </a:rPr>
              <a:t>c</a:t>
            </a:r>
            <a:r>
              <a:rPr lang="zh-CN" altLang="en-US" sz="2400" dirty="0">
                <a:solidFill>
                  <a:srgbClr val="00B050"/>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p>
          <a:p>
            <a:pPr>
              <a:lnSpc>
                <a:spcPts val="3600"/>
              </a:lnSpc>
            </a:pPr>
            <a:r>
              <a:rPr lang="en-US" altLang="zh-CN" sz="2400" dirty="0">
                <a:solidFill>
                  <a:srgbClr val="FF9900"/>
                </a:solidFill>
                <a:latin typeface="Consolas" panose="020B0609020204030204" pitchFamily="49" charset="0"/>
              </a:rPr>
              <a:t>if</a:t>
            </a:r>
            <a:r>
              <a:rPr lang="en-US" altLang="zh-CN" sz="2400" dirty="0">
                <a:solidFill>
                  <a:schemeClr val="tx1"/>
                </a:solidFill>
                <a:latin typeface="Consolas" panose="020B0609020204030204" pitchFamily="49" charset="0"/>
              </a:rPr>
              <a:t> (</a:t>
            </a:r>
            <a:r>
              <a:rPr lang="en-US" altLang="zh-CN" sz="2400" dirty="0" err="1">
                <a:solidFill>
                  <a:schemeClr val="tx1"/>
                </a:solidFill>
                <a:latin typeface="Consolas" panose="020B0609020204030204" pitchFamily="49" charset="0"/>
              </a:rPr>
              <a:t>a+b</a:t>
            </a:r>
            <a:r>
              <a:rPr lang="en-US" altLang="zh-CN" sz="2400" dirty="0">
                <a:solidFill>
                  <a:schemeClr val="tx1"/>
                </a:solidFill>
                <a:latin typeface="Consolas" panose="020B0609020204030204" pitchFamily="49" charset="0"/>
              </a:rPr>
              <a:t>&gt;c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a:t>
            </a:r>
            <a:r>
              <a:rPr lang="en-US" altLang="zh-CN" sz="2400" dirty="0" err="1">
                <a:solidFill>
                  <a:schemeClr val="tx1"/>
                </a:solidFill>
                <a:latin typeface="Consolas" panose="020B0609020204030204" pitchFamily="49" charset="0"/>
              </a:rPr>
              <a:t>a+c</a:t>
            </a:r>
            <a:r>
              <a:rPr lang="en-US" altLang="zh-CN" sz="2400" dirty="0">
                <a:solidFill>
                  <a:schemeClr val="tx1"/>
                </a:solidFill>
                <a:latin typeface="Consolas" panose="020B0609020204030204" pitchFamily="49" charset="0"/>
              </a:rPr>
              <a:t>&gt;b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a:t>
            </a:r>
            <a:r>
              <a:rPr lang="en-US" altLang="zh-CN" sz="2400" dirty="0" err="1">
                <a:solidFill>
                  <a:schemeClr val="tx1"/>
                </a:solidFill>
                <a:latin typeface="Consolas" panose="020B0609020204030204" pitchFamily="49" charset="0"/>
              </a:rPr>
              <a:t>b+c</a:t>
            </a:r>
            <a:r>
              <a:rPr lang="en-US" altLang="zh-CN" sz="2400" dirty="0">
                <a:solidFill>
                  <a:schemeClr val="tx1"/>
                </a:solidFill>
                <a:latin typeface="Consolas" panose="020B0609020204030204" pitchFamily="49" charset="0"/>
              </a:rPr>
              <a:t>&gt;a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a&gt;0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b&gt;0 </a:t>
            </a:r>
            <a:r>
              <a:rPr lang="en-US" altLang="zh-CN" sz="2400" dirty="0">
                <a:solidFill>
                  <a:srgbClr val="FFC000"/>
                </a:solidFill>
                <a:latin typeface="Consolas" panose="020B0609020204030204" pitchFamily="49" charset="0"/>
              </a:rPr>
              <a:t>and</a:t>
            </a:r>
            <a:r>
              <a:rPr lang="en-US" altLang="zh-CN" sz="2400" dirty="0">
                <a:solidFill>
                  <a:schemeClr val="tx1"/>
                </a:solidFill>
                <a:latin typeface="Consolas" panose="020B0609020204030204" pitchFamily="49" charset="0"/>
              </a:rPr>
              <a:t> c&gt;0):</a:t>
            </a:r>
          </a:p>
          <a:p>
            <a:pPr>
              <a:lnSpc>
                <a:spcPts val="3600"/>
              </a:lnSpc>
            </a:pPr>
            <a:r>
              <a:rPr lang="en-US" altLang="zh-CN" sz="2400" dirty="0">
                <a:solidFill>
                  <a:schemeClr val="tx1"/>
                </a:solidFill>
                <a:latin typeface="Consolas" panose="020B0609020204030204" pitchFamily="49" charset="0"/>
              </a:rPr>
              <a:t>    h = (</a:t>
            </a:r>
            <a:r>
              <a:rPr lang="en-US" altLang="zh-CN" sz="2400" dirty="0" err="1">
                <a:solidFill>
                  <a:schemeClr val="tx1"/>
                </a:solidFill>
                <a:latin typeface="Consolas" panose="020B0609020204030204" pitchFamily="49" charset="0"/>
              </a:rPr>
              <a:t>a+b+c</a:t>
            </a:r>
            <a:r>
              <a:rPr lang="en-US" altLang="zh-CN" sz="2400" dirty="0">
                <a:solidFill>
                  <a:schemeClr val="tx1"/>
                </a:solidFill>
                <a:latin typeface="Consolas" panose="020B0609020204030204" pitchFamily="49" charset="0"/>
              </a:rPr>
              <a:t>)/2</a:t>
            </a:r>
          </a:p>
          <a:p>
            <a:pPr>
              <a:lnSpc>
                <a:spcPts val="3600"/>
              </a:lnSpc>
            </a:pPr>
            <a:r>
              <a:rPr lang="en-US" altLang="zh-CN" sz="2400" dirty="0">
                <a:solidFill>
                  <a:schemeClr val="tx1"/>
                </a:solidFill>
                <a:latin typeface="Consolas" panose="020B0609020204030204" pitchFamily="49" charset="0"/>
              </a:rPr>
              <a:t>    area = </a:t>
            </a:r>
            <a:r>
              <a:rPr lang="en-US" altLang="zh-CN" sz="2400" dirty="0" err="1">
                <a:solidFill>
                  <a:schemeClr val="tx1"/>
                </a:solidFill>
                <a:latin typeface="Consolas" panose="020B0609020204030204" pitchFamily="49" charset="0"/>
              </a:rPr>
              <a:t>math.sqrt</a:t>
            </a:r>
            <a:r>
              <a:rPr lang="en-US" altLang="zh-CN" sz="2400" dirty="0">
                <a:solidFill>
                  <a:schemeClr val="tx1"/>
                </a:solidFill>
                <a:latin typeface="Consolas" panose="020B0609020204030204" pitchFamily="49" charset="0"/>
              </a:rPr>
              <a:t>(h*(h-a)*(h-b)*(h-c))</a:t>
            </a:r>
          </a:p>
          <a:p>
            <a:pPr>
              <a:lnSpc>
                <a:spcPts val="3600"/>
              </a:lnSpc>
            </a:pPr>
            <a:r>
              <a:rPr lang="en-US" altLang="zh-CN" sz="2400" dirty="0">
                <a:solidFill>
                  <a:schemeClr val="tx1"/>
                </a:solidFill>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三角形的面积为：</a:t>
            </a:r>
            <a:r>
              <a:rPr lang="en-US" altLang="zh-CN" sz="2400" dirty="0">
                <a:solidFill>
                  <a:srgbClr val="00B050"/>
                </a:solidFill>
                <a:latin typeface="Consolas" panose="020B0609020204030204" pitchFamily="49" charset="0"/>
              </a:rPr>
              <a:t>{:.</a:t>
            </a:r>
            <a:r>
              <a:rPr lang="en-US" altLang="zh-CN" sz="2400" dirty="0" err="1">
                <a:solidFill>
                  <a:srgbClr val="00B050"/>
                </a:solidFill>
                <a:latin typeface="Consolas" panose="020B0609020204030204" pitchFamily="49" charset="0"/>
              </a:rPr>
              <a:t>2f</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.format(area))</a:t>
            </a:r>
          </a:p>
          <a:p>
            <a:pPr>
              <a:lnSpc>
                <a:spcPts val="3600"/>
              </a:lnSpc>
            </a:pPr>
            <a:r>
              <a:rPr lang="en-US" altLang="zh-CN" sz="2400" dirty="0">
                <a:solidFill>
                  <a:srgbClr val="FF9900"/>
                </a:solidFill>
                <a:latin typeface="Consolas" panose="020B0609020204030204" pitchFamily="49" charset="0"/>
              </a:rPr>
              <a:t>else</a:t>
            </a:r>
            <a:r>
              <a:rPr lang="en-US" altLang="zh-CN" sz="2400" dirty="0">
                <a:solidFill>
                  <a:schemeClr val="tx1"/>
                </a:solidFill>
                <a:latin typeface="Consolas" panose="020B0609020204030204" pitchFamily="49" charset="0"/>
              </a:rPr>
              <a:t>:</a:t>
            </a:r>
          </a:p>
          <a:p>
            <a:pPr>
              <a:lnSpc>
                <a:spcPts val="3600"/>
              </a:lnSpc>
            </a:pPr>
            <a:r>
              <a:rPr lang="en-US" altLang="zh-CN" sz="2400" dirty="0">
                <a:solidFill>
                  <a:schemeClr val="tx1"/>
                </a:solidFill>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用户输入数据有误！</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endParaRPr lang="zh-CN" altLang="zh-CN" sz="2400" dirty="0">
              <a:solidFill>
                <a:schemeClr val="tx1"/>
              </a:solidFill>
              <a:latin typeface="Consolas" panose="020B0609020204030204" pitchFamily="49" charset="0"/>
            </a:endParaRPr>
          </a:p>
        </p:txBody>
      </p:sp>
      <p:pic>
        <p:nvPicPr>
          <p:cNvPr id="2" name="图片 1"/>
          <p:cNvPicPr>
            <a:picLocks noChangeAspect="1"/>
          </p:cNvPicPr>
          <p:nvPr/>
        </p:nvPicPr>
        <p:blipFill>
          <a:blip r:embed="rId3"/>
          <a:stretch>
            <a:fillRect/>
          </a:stretch>
        </p:blipFill>
        <p:spPr>
          <a:xfrm>
            <a:off x="7661619" y="2657681"/>
            <a:ext cx="4124325" cy="1781175"/>
          </a:xfrm>
          <a:prstGeom prst="rect">
            <a:avLst/>
          </a:prstGeom>
          <a:ln>
            <a:solidFill>
              <a:schemeClr val="tx1"/>
            </a:solidFill>
          </a:ln>
          <a:effectLst>
            <a:outerShdw blurRad="50800" dist="38100" dir="2700000" algn="tl" rotWithShape="0">
              <a:prstClr val="black">
                <a:alpha val="40000"/>
              </a:prstClr>
            </a:outerShdw>
          </a:effectLst>
        </p:spPr>
      </p:pic>
      <p:pic>
        <p:nvPicPr>
          <p:cNvPr id="6" name="图片 5"/>
          <p:cNvPicPr>
            <a:picLocks noChangeAspect="1"/>
          </p:cNvPicPr>
          <p:nvPr/>
        </p:nvPicPr>
        <p:blipFill rotWithShape="1">
          <a:blip r:embed="rId4"/>
          <a:srcRect t="3184"/>
          <a:stretch>
            <a:fillRect/>
          </a:stretch>
        </p:blipFill>
        <p:spPr>
          <a:xfrm>
            <a:off x="7004394" y="4731026"/>
            <a:ext cx="4781550" cy="1706010"/>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 📜</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1082476"/>
          </a:xfrm>
          <a:prstGeom prst="rect">
            <a:avLst/>
          </a:prstGeom>
        </p:spPr>
        <p:txBody>
          <a:bodyPr wrap="square">
            <a:spAutoFit/>
          </a:bodyPr>
          <a:lstStyle/>
          <a:p>
            <a:pPr>
              <a:lnSpc>
                <a:spcPts val="3400"/>
              </a:lnSpc>
              <a:spcAft>
                <a:spcPts val="1200"/>
              </a:spcAft>
            </a:pPr>
            <a:r>
              <a:rPr lang="zh-CN" altLang="en-US" sz="2400" b="1" dirty="0">
                <a:latin typeface="+mn-ea"/>
              </a:rPr>
              <a:t>双分支结构：</a:t>
            </a:r>
            <a:r>
              <a:rPr lang="en-US" altLang="zh-CN" sz="2400" b="1" dirty="0">
                <a:latin typeface="+mn-ea"/>
              </a:rPr>
              <a:t>if……else </a:t>
            </a:r>
            <a:r>
              <a:rPr lang="zh-CN" altLang="en-US" sz="2400" b="1" dirty="0">
                <a:latin typeface="+mn-ea"/>
              </a:rPr>
              <a:t>语句</a:t>
            </a:r>
            <a:endParaRPr lang="en-US" altLang="zh-CN" sz="2400" b="1" dirty="0">
              <a:latin typeface="+mn-ea"/>
            </a:endParaRPr>
          </a:p>
          <a:p>
            <a:pPr>
              <a:lnSpc>
                <a:spcPts val="3400"/>
              </a:lnSpc>
              <a:spcAft>
                <a:spcPts val="1200"/>
              </a:spcAft>
            </a:pPr>
            <a:r>
              <a:rPr lang="en-US" altLang="zh-CN" sz="2400" dirty="0">
                <a:latin typeface="+mn-ea"/>
              </a:rPr>
              <a:t>if……else </a:t>
            </a:r>
            <a:r>
              <a:rPr lang="zh-CN" altLang="zh-CN" sz="2400" dirty="0">
                <a:latin typeface="+mn-ea"/>
              </a:rPr>
              <a:t>结构的简洁表达形式</a:t>
            </a:r>
            <a:endParaRPr lang="en-US" altLang="zh-CN" sz="2400" dirty="0">
              <a:latin typeface="+mn-ea"/>
            </a:endParaRPr>
          </a:p>
        </p:txBody>
      </p:sp>
      <p:sp>
        <p:nvSpPr>
          <p:cNvPr id="5" name="矩形 4"/>
          <p:cNvSpPr/>
          <p:nvPr/>
        </p:nvSpPr>
        <p:spPr>
          <a:xfrm>
            <a:off x="422348" y="2030476"/>
            <a:ext cx="11237570" cy="11350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zh-CN" sz="2400" b="1" dirty="0">
                <a:latin typeface="+mn-ea"/>
              </a:rPr>
              <a:t>语法为</a:t>
            </a:r>
            <a:r>
              <a:rPr lang="zh-CN" altLang="zh-CN" sz="2400" dirty="0">
                <a:latin typeface="+mn-ea"/>
              </a:rPr>
              <a:t>：语句</a:t>
            </a:r>
            <a:r>
              <a:rPr lang="en-US" altLang="zh-CN" sz="2400" dirty="0">
                <a:latin typeface="+mn-ea"/>
              </a:rPr>
              <a:t>1  if  </a:t>
            </a:r>
            <a:r>
              <a:rPr lang="zh-CN" altLang="zh-CN" sz="2400" dirty="0">
                <a:latin typeface="+mn-ea"/>
              </a:rPr>
              <a:t>条件表达式</a:t>
            </a:r>
            <a:r>
              <a:rPr lang="en-US" altLang="zh-CN" sz="2400" dirty="0">
                <a:latin typeface="+mn-ea"/>
              </a:rPr>
              <a:t>  else  </a:t>
            </a:r>
            <a:r>
              <a:rPr lang="zh-CN" altLang="zh-CN" sz="2400" dirty="0">
                <a:latin typeface="+mn-ea"/>
              </a:rPr>
              <a:t>语句</a:t>
            </a:r>
            <a:r>
              <a:rPr lang="en-US" altLang="zh-CN" sz="2400" dirty="0">
                <a:latin typeface="+mn-ea"/>
              </a:rPr>
              <a:t>2</a:t>
            </a:r>
            <a:endParaRPr lang="zh-CN" altLang="zh-CN" sz="2400" dirty="0">
              <a:latin typeface="+mn-ea"/>
            </a:endParaRPr>
          </a:p>
          <a:p>
            <a:pPr>
              <a:lnSpc>
                <a:spcPct val="150000"/>
              </a:lnSpc>
            </a:pPr>
            <a:r>
              <a:rPr lang="zh-CN" altLang="zh-CN" sz="2400" dirty="0">
                <a:latin typeface="+mn-ea"/>
              </a:rPr>
              <a:t>当条件表达式的值为</a:t>
            </a:r>
            <a:r>
              <a:rPr lang="en-US" altLang="zh-CN" sz="2400" dirty="0">
                <a:latin typeface="+mn-ea"/>
              </a:rPr>
              <a:t>True</a:t>
            </a:r>
            <a:r>
              <a:rPr lang="zh-CN" altLang="zh-CN" sz="2400" dirty="0">
                <a:latin typeface="+mn-ea"/>
              </a:rPr>
              <a:t>时，执行语句</a:t>
            </a:r>
            <a:r>
              <a:rPr lang="en-US" altLang="zh-CN" sz="2400" dirty="0">
                <a:latin typeface="+mn-ea"/>
              </a:rPr>
              <a:t>1</a:t>
            </a:r>
            <a:r>
              <a:rPr lang="zh-CN" altLang="zh-CN" sz="2400" dirty="0">
                <a:latin typeface="+mn-ea"/>
              </a:rPr>
              <a:t>，否则执行语句</a:t>
            </a:r>
            <a:r>
              <a:rPr lang="en-US" altLang="zh-CN" sz="2400" dirty="0">
                <a:latin typeface="+mn-ea"/>
              </a:rPr>
              <a:t>2</a:t>
            </a:r>
            <a:r>
              <a:rPr lang="zh-CN" altLang="en-US" sz="2400" dirty="0">
                <a:latin typeface="+mn-ea"/>
              </a:rPr>
              <a:t>。</a:t>
            </a:r>
            <a:endParaRPr lang="en-US" altLang="zh-CN" sz="2400" dirty="0">
              <a:latin typeface="+mn-ea"/>
            </a:endParaRPr>
          </a:p>
        </p:txBody>
      </p:sp>
      <p:sp>
        <p:nvSpPr>
          <p:cNvPr id="11" name="矩形 10"/>
          <p:cNvSpPr/>
          <p:nvPr/>
        </p:nvSpPr>
        <p:spPr>
          <a:xfrm>
            <a:off x="422348" y="3429000"/>
            <a:ext cx="11237570" cy="16890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zh-CN" sz="2400" dirty="0">
                <a:latin typeface="+mn-ea"/>
              </a:rPr>
              <a:t>下面的求</a:t>
            </a:r>
            <a:r>
              <a:rPr lang="en-US" altLang="zh-CN" sz="2400" dirty="0">
                <a:latin typeface="+mn-ea"/>
              </a:rPr>
              <a:t>x</a:t>
            </a:r>
            <a:r>
              <a:rPr lang="zh-CN" altLang="zh-CN" sz="2400" dirty="0">
                <a:latin typeface="+mn-ea"/>
              </a:rPr>
              <a:t>的绝对值的代码演示</a:t>
            </a:r>
            <a:r>
              <a:rPr lang="en-US" altLang="zh-CN" sz="2400" dirty="0">
                <a:latin typeface="+mn-ea"/>
              </a:rPr>
              <a:t>if</a:t>
            </a:r>
            <a:r>
              <a:rPr lang="zh-CN" altLang="zh-CN" sz="2400" dirty="0">
                <a:latin typeface="+mn-ea"/>
              </a:rPr>
              <a:t>简洁形式的用法。</a:t>
            </a:r>
          </a:p>
          <a:p>
            <a:pPr>
              <a:lnSpc>
                <a:spcPct val="150000"/>
              </a:lnSpc>
            </a:pPr>
            <a:r>
              <a:rPr lang="en-US" altLang="zh-CN" sz="2400" dirty="0">
                <a:latin typeface="Consolas" panose="020B0609020204030204" pitchFamily="49" charset="0"/>
              </a:rPr>
              <a:t>x = </a:t>
            </a:r>
            <a:r>
              <a:rPr lang="en-US" altLang="zh-CN" sz="2400" dirty="0">
                <a:solidFill>
                  <a:srgbClr val="7030A0"/>
                </a:solidFill>
                <a:latin typeface="Consolas" panose="020B0609020204030204" pitchFamily="49" charset="0"/>
              </a:rPr>
              <a:t>int</a:t>
            </a:r>
            <a:r>
              <a:rPr lang="en-US" altLang="zh-CN" sz="2400" dirty="0">
                <a:latin typeface="Consolas" panose="020B0609020204030204" pitchFamily="49" charset="0"/>
              </a:rPr>
              <a:t>(</a:t>
            </a:r>
            <a:r>
              <a:rPr lang="en-US" altLang="zh-CN" sz="2400" dirty="0">
                <a:solidFill>
                  <a:srgbClr val="7030A0"/>
                </a:solidFill>
                <a:latin typeface="Consolas" panose="020B0609020204030204" pitchFamily="49" charset="0"/>
              </a:rPr>
              <a:t>input</a:t>
            </a:r>
            <a:r>
              <a:rPr lang="en-US" altLang="zh-CN" sz="2400" dirty="0">
                <a:latin typeface="Consolas" panose="020B0609020204030204" pitchFamily="49" charset="0"/>
              </a:rPr>
              <a:t>("x="))</a:t>
            </a:r>
            <a:endParaRPr lang="zh-CN" altLang="zh-CN" sz="2400" dirty="0">
              <a:latin typeface="Consolas" panose="020B0609020204030204" pitchFamily="49" charset="0"/>
            </a:endParaRPr>
          </a:p>
          <a:p>
            <a:pPr>
              <a:lnSpc>
                <a:spcPct val="150000"/>
              </a:lnSpc>
            </a:pPr>
            <a:r>
              <a:rPr lang="en-US" altLang="zh-CN" sz="2400" dirty="0">
                <a:solidFill>
                  <a:srgbClr val="7030A0"/>
                </a:solidFill>
                <a:latin typeface="Consolas" panose="020B0609020204030204" pitchFamily="49" charset="0"/>
              </a:rPr>
              <a:t>print</a:t>
            </a:r>
            <a:r>
              <a:rPr lang="en-US" altLang="zh-CN" sz="2400" dirty="0">
                <a:latin typeface="Consolas" panose="020B0609020204030204" pitchFamily="49" charset="0"/>
              </a:rPr>
              <a:t>(x) </a:t>
            </a:r>
            <a:r>
              <a:rPr lang="en-US" altLang="zh-CN" sz="2400" dirty="0">
                <a:solidFill>
                  <a:srgbClr val="FF9900"/>
                </a:solidFill>
                <a:latin typeface="Consolas" panose="020B0609020204030204" pitchFamily="49" charset="0"/>
              </a:rPr>
              <a:t>if</a:t>
            </a:r>
            <a:r>
              <a:rPr lang="en-US" altLang="zh-CN" sz="2400" dirty="0">
                <a:latin typeface="Consolas" panose="020B0609020204030204" pitchFamily="49" charset="0"/>
              </a:rPr>
              <a:t> x&gt;=0 </a:t>
            </a:r>
            <a:r>
              <a:rPr lang="en-US" altLang="zh-CN" sz="2400" dirty="0">
                <a:solidFill>
                  <a:srgbClr val="FF9900"/>
                </a:solidFill>
                <a:latin typeface="Consolas" panose="020B0609020204030204" pitchFamily="49" charset="0"/>
              </a:rPr>
              <a:t>else</a:t>
            </a:r>
            <a:r>
              <a:rPr lang="en-US" altLang="zh-CN" sz="2400" dirty="0">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latin typeface="Consolas" panose="020B0609020204030204" pitchFamily="49" charset="0"/>
              </a:rPr>
              <a:t>(-x)</a:t>
            </a:r>
            <a:endParaRPr lang="zh-CN" altLang="zh-CN" sz="2400" dirty="0">
              <a:latin typeface="Consolas" panose="020B0609020204030204" pitchFamily="49" charset="0"/>
            </a:endParaRPr>
          </a:p>
        </p:txBody>
      </p:sp>
      <p:pic>
        <p:nvPicPr>
          <p:cNvPr id="6" name="图片 5">
            <a:extLst>
              <a:ext uri="{FF2B5EF4-FFF2-40B4-BE49-F238E27FC236}">
                <a16:creationId xmlns:a16="http://schemas.microsoft.com/office/drawing/2014/main" id="{5038033F-2E27-FC25-0D0C-83E063DDF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06" y="598981"/>
            <a:ext cx="7772400" cy="689978"/>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r>
              <a:rPr lang="en-US" altLang="zh-CN" sz="2400" b="1" spc="300" dirty="0">
                <a:solidFill>
                  <a:srgbClr val="1E6787"/>
                </a:solidFill>
                <a:latin typeface="微软雅黑" panose="020B0503020204020204" pitchFamily="34" charset="-122"/>
                <a:ea typeface="微软雅黑" panose="020B0503020204020204" pitchFamily="34" charset="-122"/>
              </a:rPr>
              <a:t> </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492571"/>
          </a:xfrm>
          <a:prstGeom prst="rect">
            <a:avLst/>
          </a:prstGeom>
        </p:spPr>
        <p:txBody>
          <a:bodyPr wrap="square">
            <a:spAutoFit/>
          </a:bodyPr>
          <a:lstStyle/>
          <a:p>
            <a:pPr>
              <a:lnSpc>
                <a:spcPts val="3400"/>
              </a:lnSpc>
              <a:spcAft>
                <a:spcPts val="1200"/>
              </a:spcAft>
            </a:pPr>
            <a:r>
              <a:rPr lang="zh-CN" altLang="en-US" sz="2400" b="1" dirty="0">
                <a:latin typeface="+mn-ea"/>
              </a:rPr>
              <a:t>多分支结构：</a:t>
            </a:r>
            <a:r>
              <a:rPr lang="en-US" altLang="zh-CN" sz="2400" b="1" dirty="0">
                <a:latin typeface="+mn-ea"/>
              </a:rPr>
              <a:t>if……elif……else </a:t>
            </a:r>
            <a:r>
              <a:rPr lang="zh-CN" altLang="en-US" sz="2400" b="1" dirty="0">
                <a:latin typeface="+mn-ea"/>
              </a:rPr>
              <a:t>语句</a:t>
            </a:r>
            <a:endParaRPr lang="en-US" altLang="zh-CN" sz="2400" b="1" dirty="0">
              <a:latin typeface="+mn-ea"/>
            </a:endParaRPr>
          </a:p>
        </p:txBody>
      </p:sp>
      <p:sp>
        <p:nvSpPr>
          <p:cNvPr id="5" name="矩形 4"/>
          <p:cNvSpPr/>
          <p:nvPr/>
        </p:nvSpPr>
        <p:spPr>
          <a:xfrm>
            <a:off x="530360" y="1424190"/>
            <a:ext cx="3017910" cy="516692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ts val="4000"/>
              </a:lnSpc>
            </a:pPr>
            <a:r>
              <a:rPr lang="zh-CN" altLang="zh-CN" sz="2400" b="1" dirty="0">
                <a:latin typeface="+mn-ea"/>
              </a:rPr>
              <a:t>语法为</a:t>
            </a:r>
            <a:r>
              <a:rPr lang="zh-CN" altLang="zh-CN" sz="2400" dirty="0">
                <a:latin typeface="+mn-ea"/>
              </a:rPr>
              <a:t>：</a:t>
            </a:r>
            <a:endParaRPr lang="en-US" altLang="zh-CN" sz="2400" dirty="0">
              <a:latin typeface="+mn-ea"/>
            </a:endParaRPr>
          </a:p>
          <a:p>
            <a:pPr>
              <a:lnSpc>
                <a:spcPts val="4000"/>
              </a:lnSpc>
            </a:pPr>
            <a:r>
              <a:rPr lang="en-US" altLang="zh-CN" sz="2400" dirty="0">
                <a:latin typeface="+mn-ea"/>
              </a:rPr>
              <a:t>if </a:t>
            </a:r>
            <a:r>
              <a:rPr lang="zh-CN" altLang="zh-CN" sz="2400" dirty="0">
                <a:solidFill>
                  <a:srgbClr val="FF0000"/>
                </a:solidFill>
                <a:latin typeface="+mn-ea"/>
              </a:rPr>
              <a:t>条件表达式</a:t>
            </a:r>
            <a:r>
              <a:rPr lang="en-US" altLang="zh-CN" sz="2400" dirty="0">
                <a:solidFill>
                  <a:srgbClr val="FF0000"/>
                </a:solidFill>
                <a:latin typeface="+mn-ea"/>
              </a:rPr>
              <a:t>1:</a:t>
            </a:r>
            <a:endParaRPr lang="zh-CN" altLang="zh-CN" sz="2400" dirty="0">
              <a:solidFill>
                <a:srgbClr val="FF0000"/>
              </a:solidFill>
              <a:latin typeface="+mn-ea"/>
            </a:endParaRPr>
          </a:p>
          <a:p>
            <a:pPr>
              <a:lnSpc>
                <a:spcPts val="4000"/>
              </a:lnSpc>
            </a:pPr>
            <a:r>
              <a:rPr lang="en-US" altLang="zh-CN" sz="2400" dirty="0">
                <a:solidFill>
                  <a:srgbClr val="FF0000"/>
                </a:solidFill>
                <a:latin typeface="+mn-ea"/>
              </a:rPr>
              <a:t>	</a:t>
            </a:r>
            <a:r>
              <a:rPr lang="zh-CN" altLang="zh-CN" sz="2400" dirty="0">
                <a:solidFill>
                  <a:srgbClr val="FF0000"/>
                </a:solidFill>
                <a:latin typeface="+mn-ea"/>
              </a:rPr>
              <a:t>语句块</a:t>
            </a:r>
            <a:r>
              <a:rPr lang="en-US" altLang="zh-CN" sz="2400" dirty="0">
                <a:solidFill>
                  <a:srgbClr val="FF0000"/>
                </a:solidFill>
                <a:latin typeface="+mn-ea"/>
              </a:rPr>
              <a:t>1</a:t>
            </a:r>
            <a:endParaRPr lang="zh-CN" altLang="zh-CN" sz="2400" dirty="0">
              <a:solidFill>
                <a:srgbClr val="FF0000"/>
              </a:solidFill>
              <a:latin typeface="+mn-ea"/>
            </a:endParaRPr>
          </a:p>
          <a:p>
            <a:pPr>
              <a:lnSpc>
                <a:spcPts val="4000"/>
              </a:lnSpc>
            </a:pPr>
            <a:r>
              <a:rPr lang="en-US" altLang="zh-CN" sz="2400" dirty="0">
                <a:latin typeface="+mn-ea"/>
              </a:rPr>
              <a:t>elif </a:t>
            </a:r>
            <a:r>
              <a:rPr lang="zh-CN" altLang="zh-CN" sz="2400" dirty="0">
                <a:solidFill>
                  <a:srgbClr val="00B0F0"/>
                </a:solidFill>
                <a:latin typeface="+mn-ea"/>
              </a:rPr>
              <a:t>条件表达式</a:t>
            </a:r>
            <a:r>
              <a:rPr lang="en-US" altLang="zh-CN" sz="2400" dirty="0">
                <a:solidFill>
                  <a:srgbClr val="00B0F0"/>
                </a:solidFill>
                <a:latin typeface="+mn-ea"/>
              </a:rPr>
              <a:t>2:</a:t>
            </a:r>
            <a:endParaRPr lang="zh-CN" altLang="zh-CN" sz="2400" dirty="0">
              <a:solidFill>
                <a:srgbClr val="00B0F0"/>
              </a:solidFill>
              <a:latin typeface="+mn-ea"/>
            </a:endParaRPr>
          </a:p>
          <a:p>
            <a:pPr>
              <a:lnSpc>
                <a:spcPts val="4000"/>
              </a:lnSpc>
            </a:pPr>
            <a:r>
              <a:rPr lang="en-US" altLang="zh-CN" sz="2400" dirty="0">
                <a:solidFill>
                  <a:srgbClr val="00B0F0"/>
                </a:solidFill>
                <a:latin typeface="+mn-ea"/>
              </a:rPr>
              <a:t>	</a:t>
            </a:r>
            <a:r>
              <a:rPr lang="zh-CN" altLang="zh-CN" sz="2400" dirty="0">
                <a:solidFill>
                  <a:srgbClr val="00B0F0"/>
                </a:solidFill>
                <a:latin typeface="+mn-ea"/>
              </a:rPr>
              <a:t>语句块</a:t>
            </a:r>
            <a:r>
              <a:rPr lang="en-US" altLang="zh-CN" sz="2400" dirty="0">
                <a:solidFill>
                  <a:srgbClr val="00B0F0"/>
                </a:solidFill>
                <a:latin typeface="+mn-ea"/>
              </a:rPr>
              <a:t>2 </a:t>
            </a:r>
            <a:endParaRPr lang="zh-CN" altLang="zh-CN" sz="2400" dirty="0">
              <a:solidFill>
                <a:srgbClr val="00B0F0"/>
              </a:solidFill>
              <a:latin typeface="+mn-ea"/>
            </a:endParaRPr>
          </a:p>
          <a:p>
            <a:pPr>
              <a:lnSpc>
                <a:spcPts val="4000"/>
              </a:lnSpc>
            </a:pPr>
            <a:r>
              <a:rPr lang="en-US" altLang="zh-CN" sz="2400" dirty="0">
                <a:latin typeface="+mn-ea"/>
              </a:rPr>
              <a:t>elif </a:t>
            </a:r>
            <a:r>
              <a:rPr lang="zh-CN" altLang="zh-CN" sz="2400" dirty="0">
                <a:solidFill>
                  <a:srgbClr val="00B050"/>
                </a:solidFill>
                <a:latin typeface="+mn-ea"/>
              </a:rPr>
              <a:t>条件表达式</a:t>
            </a:r>
            <a:r>
              <a:rPr lang="en-US" altLang="zh-CN" sz="2400" dirty="0">
                <a:solidFill>
                  <a:srgbClr val="00B050"/>
                </a:solidFill>
                <a:latin typeface="+mn-ea"/>
              </a:rPr>
              <a:t>3:</a:t>
            </a:r>
            <a:endParaRPr lang="zh-CN" altLang="zh-CN" sz="2400" dirty="0">
              <a:solidFill>
                <a:srgbClr val="00B050"/>
              </a:solidFill>
              <a:latin typeface="+mn-ea"/>
            </a:endParaRPr>
          </a:p>
          <a:p>
            <a:pPr>
              <a:lnSpc>
                <a:spcPts val="4000"/>
              </a:lnSpc>
            </a:pPr>
            <a:r>
              <a:rPr lang="en-US" altLang="zh-CN" sz="2400" dirty="0">
                <a:solidFill>
                  <a:srgbClr val="00B050"/>
                </a:solidFill>
                <a:latin typeface="+mn-ea"/>
              </a:rPr>
              <a:t>	</a:t>
            </a:r>
            <a:r>
              <a:rPr lang="zh-CN" altLang="zh-CN" sz="2400" dirty="0">
                <a:solidFill>
                  <a:srgbClr val="00B050"/>
                </a:solidFill>
                <a:latin typeface="+mn-ea"/>
              </a:rPr>
              <a:t>语句块</a:t>
            </a:r>
            <a:r>
              <a:rPr lang="en-US" altLang="zh-CN" sz="2400" dirty="0">
                <a:solidFill>
                  <a:srgbClr val="00B050"/>
                </a:solidFill>
                <a:latin typeface="+mn-ea"/>
              </a:rPr>
              <a:t>3 </a:t>
            </a:r>
            <a:endParaRPr lang="zh-CN" altLang="zh-CN" sz="2400" dirty="0">
              <a:solidFill>
                <a:srgbClr val="00B050"/>
              </a:solidFill>
              <a:latin typeface="+mn-ea"/>
            </a:endParaRPr>
          </a:p>
          <a:p>
            <a:pPr>
              <a:lnSpc>
                <a:spcPts val="4000"/>
              </a:lnSpc>
            </a:pPr>
            <a:r>
              <a:rPr lang="en-US" altLang="zh-CN" sz="2400" dirty="0">
                <a:latin typeface="+mn-ea"/>
              </a:rPr>
              <a:t>……</a:t>
            </a:r>
            <a:endParaRPr lang="zh-CN" altLang="zh-CN" sz="2400" dirty="0">
              <a:latin typeface="+mn-ea"/>
            </a:endParaRPr>
          </a:p>
          <a:p>
            <a:pPr>
              <a:lnSpc>
                <a:spcPts val="4000"/>
              </a:lnSpc>
            </a:pPr>
            <a:r>
              <a:rPr lang="en-US" altLang="zh-CN" sz="2400" dirty="0">
                <a:latin typeface="+mn-ea"/>
              </a:rPr>
              <a:t>else:</a:t>
            </a:r>
            <a:endParaRPr lang="zh-CN" altLang="zh-CN" sz="2400" dirty="0">
              <a:latin typeface="+mn-ea"/>
            </a:endParaRPr>
          </a:p>
          <a:p>
            <a:pPr>
              <a:lnSpc>
                <a:spcPts val="4000"/>
              </a:lnSpc>
            </a:pPr>
            <a:r>
              <a:rPr lang="en-US" altLang="zh-CN" sz="2400" dirty="0">
                <a:latin typeface="+mn-ea"/>
              </a:rPr>
              <a:t>	</a:t>
            </a:r>
            <a:r>
              <a:rPr lang="zh-CN" altLang="zh-CN" sz="2400" dirty="0">
                <a:solidFill>
                  <a:srgbClr val="7030A0"/>
                </a:solidFill>
                <a:latin typeface="+mn-ea"/>
              </a:rPr>
              <a:t>语句块</a:t>
            </a:r>
            <a:r>
              <a:rPr lang="en-US" altLang="zh-CN" sz="2400" dirty="0">
                <a:solidFill>
                  <a:srgbClr val="7030A0"/>
                </a:solidFill>
                <a:latin typeface="+mn-ea"/>
              </a:rPr>
              <a:t>n</a:t>
            </a:r>
          </a:p>
        </p:txBody>
      </p:sp>
      <p:sp>
        <p:nvSpPr>
          <p:cNvPr id="10" name="标注: 线形 9"/>
          <p:cNvSpPr/>
          <p:nvPr/>
        </p:nvSpPr>
        <p:spPr>
          <a:xfrm>
            <a:off x="5350491" y="5206474"/>
            <a:ext cx="5827958" cy="1061653"/>
          </a:xfrm>
          <a:prstGeom prst="borderCallout1">
            <a:avLst>
              <a:gd name="adj1" fmla="val 48708"/>
              <a:gd name="adj2" fmla="val 224"/>
              <a:gd name="adj3" fmla="val 59667"/>
              <a:gd name="adj4" fmla="val -68189"/>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mn-ea"/>
              </a:rPr>
              <a:t>else</a:t>
            </a:r>
            <a:r>
              <a:rPr lang="zh-CN" altLang="zh-CN" sz="2400" dirty="0">
                <a:latin typeface="+mn-ea"/>
              </a:rPr>
              <a:t>后面</a:t>
            </a:r>
            <a:r>
              <a:rPr lang="zh-CN" altLang="en-US" sz="2400" dirty="0">
                <a:latin typeface="+mn-ea"/>
              </a:rPr>
              <a:t>不可以加条件，</a:t>
            </a:r>
            <a:r>
              <a:rPr lang="en-US" altLang="zh-CN" sz="2400" dirty="0">
                <a:latin typeface="+mn-ea"/>
              </a:rPr>
              <a:t>else</a:t>
            </a:r>
            <a:r>
              <a:rPr lang="zh-CN" altLang="en-US" sz="2400" dirty="0">
                <a:latin typeface="+mn-ea"/>
              </a:rPr>
              <a:t>分支为可选</a:t>
            </a:r>
            <a:endParaRPr lang="zh-CN" altLang="zh-CN" sz="2400" dirty="0">
              <a:latin typeface="+mn-ea"/>
            </a:endParaRPr>
          </a:p>
        </p:txBody>
      </p:sp>
      <p:pic>
        <p:nvPicPr>
          <p:cNvPr id="2" name="图片 1">
            <a:extLst>
              <a:ext uri="{FF2B5EF4-FFF2-40B4-BE49-F238E27FC236}">
                <a16:creationId xmlns:a16="http://schemas.microsoft.com/office/drawing/2014/main" id="{E6E22C92-724A-525B-529A-CF1016A286BD}"/>
              </a:ext>
            </a:extLst>
          </p:cNvPr>
          <p:cNvPicPr>
            <a:picLocks noChangeAspect="1"/>
          </p:cNvPicPr>
          <p:nvPr/>
        </p:nvPicPr>
        <p:blipFill>
          <a:blip r:embed="rId3"/>
          <a:stretch>
            <a:fillRect/>
          </a:stretch>
        </p:blipFill>
        <p:spPr>
          <a:xfrm>
            <a:off x="6441993" y="476670"/>
            <a:ext cx="4608452" cy="3456339"/>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 📜</a:t>
            </a:r>
            <a:endParaRPr lang="en-US" altLang="zh-CN"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2832955"/>
          </a:xfrm>
          <a:prstGeom prst="rect">
            <a:avLst/>
          </a:prstGeom>
        </p:spPr>
        <p:txBody>
          <a:bodyPr wrap="square">
            <a:spAutoFit/>
          </a:bodyPr>
          <a:lstStyle/>
          <a:p>
            <a:pPr>
              <a:lnSpc>
                <a:spcPts val="3400"/>
              </a:lnSpc>
              <a:spcAft>
                <a:spcPts val="1200"/>
              </a:spcAft>
            </a:pPr>
            <a:r>
              <a:rPr lang="zh-CN" altLang="en-US" sz="2400" b="1" dirty="0">
                <a:latin typeface="+mn-ea"/>
              </a:rPr>
              <a:t>多分支结构：</a:t>
            </a:r>
            <a:r>
              <a:rPr lang="en-US" altLang="zh-CN" sz="2400" b="1" dirty="0">
                <a:latin typeface="+mn-ea"/>
              </a:rPr>
              <a:t>if……elif……else </a:t>
            </a:r>
            <a:r>
              <a:rPr lang="zh-CN" altLang="en-US" sz="2400" b="1" dirty="0">
                <a:latin typeface="+mn-ea"/>
              </a:rPr>
              <a:t>语句</a:t>
            </a:r>
            <a:endParaRPr lang="en-US" altLang="zh-CN" sz="2400" b="1" dirty="0">
              <a:latin typeface="+mn-ea"/>
            </a:endParaRPr>
          </a:p>
          <a:p>
            <a:pPr>
              <a:lnSpc>
                <a:spcPct val="150000"/>
              </a:lnSpc>
              <a:spcAft>
                <a:spcPts val="1200"/>
              </a:spcAft>
            </a:pPr>
            <a:r>
              <a:rPr lang="zh-CN" altLang="en-US" sz="2400" b="1" dirty="0">
                <a:latin typeface="+mn-ea"/>
              </a:rPr>
              <a:t>问题：</a:t>
            </a:r>
            <a:r>
              <a:rPr lang="zh-CN" altLang="zh-CN" sz="2400" dirty="0">
                <a:latin typeface="+mn-ea"/>
              </a:rPr>
              <a:t>根据用户的身高和体重，计算用户的</a:t>
            </a:r>
            <a:r>
              <a:rPr lang="en-US" altLang="zh-CN" sz="2400" dirty="0">
                <a:latin typeface="+mn-ea"/>
              </a:rPr>
              <a:t>BMI</a:t>
            </a:r>
            <a:r>
              <a:rPr lang="zh-CN" altLang="zh-CN" sz="2400" dirty="0">
                <a:latin typeface="+mn-ea"/>
              </a:rPr>
              <a:t>值，并给出相应的健康建议。</a:t>
            </a:r>
            <a:r>
              <a:rPr lang="en-US" altLang="zh-CN" sz="2400" dirty="0">
                <a:latin typeface="+mn-ea"/>
              </a:rPr>
              <a:t>BMI</a:t>
            </a:r>
            <a:r>
              <a:rPr lang="zh-CN" altLang="zh-CN" sz="2400" dirty="0">
                <a:latin typeface="+mn-ea"/>
              </a:rPr>
              <a:t>，即身体质量指数，是用体重（千克）除以身高（米）的平方得出的数字（</a:t>
            </a:r>
            <a:r>
              <a:rPr lang="en-US" altLang="zh-CN" sz="2400" dirty="0">
                <a:latin typeface="+mn-ea"/>
              </a:rPr>
              <a:t>BMI=</a:t>
            </a:r>
            <a:r>
              <a:rPr lang="zh-CN" altLang="zh-CN" sz="2400" dirty="0">
                <a:latin typeface="+mn-ea"/>
              </a:rPr>
              <a:t>体重</a:t>
            </a:r>
            <a:r>
              <a:rPr lang="en-US" altLang="zh-CN" sz="2400" dirty="0">
                <a:latin typeface="+mn-ea"/>
              </a:rPr>
              <a:t>(KG)</a:t>
            </a:r>
            <a:r>
              <a:rPr lang="zh-CN" altLang="zh-CN" sz="2400" dirty="0">
                <a:latin typeface="+mn-ea"/>
              </a:rPr>
              <a:t>÷身高</a:t>
            </a:r>
            <a:r>
              <a:rPr lang="en-US" altLang="zh-CN" sz="2400" baseline="30000" dirty="0">
                <a:latin typeface="+mn-ea"/>
              </a:rPr>
              <a:t>2</a:t>
            </a:r>
            <a:r>
              <a:rPr lang="zh-CN" altLang="zh-CN" sz="2400" dirty="0">
                <a:latin typeface="+mn-ea"/>
              </a:rPr>
              <a:t>（</a:t>
            </a:r>
            <a:r>
              <a:rPr lang="en-US" altLang="zh-CN" sz="2400" dirty="0">
                <a:latin typeface="+mn-ea"/>
              </a:rPr>
              <a:t>M</a:t>
            </a:r>
            <a:r>
              <a:rPr lang="zh-CN" altLang="zh-CN" sz="2400" dirty="0">
                <a:latin typeface="+mn-ea"/>
              </a:rPr>
              <a:t>）），是目前国际上常用的衡量人体胖瘦程度以及是否健康的一个标准。我们先来看看成人的</a:t>
            </a:r>
            <a:r>
              <a:rPr lang="en-US" altLang="zh-CN" sz="2400" dirty="0">
                <a:latin typeface="+mn-ea"/>
              </a:rPr>
              <a:t>BMI</a:t>
            </a:r>
            <a:r>
              <a:rPr lang="zh-CN" altLang="zh-CN" sz="2400" dirty="0">
                <a:latin typeface="+mn-ea"/>
              </a:rPr>
              <a:t>数值：</a:t>
            </a:r>
            <a:endParaRPr lang="en-US" altLang="zh-CN" sz="2400" dirty="0">
              <a:latin typeface="+mn-ea"/>
            </a:endParaRPr>
          </a:p>
        </p:txBody>
      </p:sp>
      <p:graphicFrame>
        <p:nvGraphicFramePr>
          <p:cNvPr id="8" name="表格 7"/>
          <p:cNvGraphicFramePr>
            <a:graphicFrameLocks noGrp="1"/>
          </p:cNvGraphicFramePr>
          <p:nvPr/>
        </p:nvGraphicFramePr>
        <p:xfrm>
          <a:off x="6231479" y="3234266"/>
          <a:ext cx="5287973" cy="3206658"/>
        </p:xfrm>
        <a:graphic>
          <a:graphicData uri="http://schemas.openxmlformats.org/drawingml/2006/table">
            <a:tbl>
              <a:tblPr firstRow="1" bandRow="1">
                <a:tableStyleId>{68D230F3-CF80-4859-8CE7-A43EE81993B5}</a:tableStyleId>
              </a:tblPr>
              <a:tblGrid>
                <a:gridCol w="5287973">
                  <a:extLst>
                    <a:ext uri="{9D8B030D-6E8A-4147-A177-3AD203B41FA5}">
                      <a16:colId xmlns:a16="http://schemas.microsoft.com/office/drawing/2014/main" val="20000"/>
                    </a:ext>
                  </a:extLst>
                </a:gridCol>
              </a:tblGrid>
              <a:tr h="534443">
                <a:tc>
                  <a:txBody>
                    <a:bodyPr/>
                    <a:lstStyle/>
                    <a:p>
                      <a:pPr indent="266700" algn="ctr">
                        <a:lnSpc>
                          <a:spcPts val="2000"/>
                        </a:lnSpc>
                        <a:spcAft>
                          <a:spcPts val="0"/>
                        </a:spcAft>
                      </a:pPr>
                      <a:r>
                        <a:rPr lang="zh-CN" altLang="zh-CN" sz="2000" dirty="0">
                          <a:latin typeface="+mn-ea"/>
                        </a:rPr>
                        <a:t>成人的</a:t>
                      </a:r>
                      <a:r>
                        <a:rPr lang="en-US" altLang="zh-CN" sz="2000" dirty="0">
                          <a:latin typeface="+mn-ea"/>
                        </a:rPr>
                        <a:t>BMI</a:t>
                      </a:r>
                      <a:r>
                        <a:rPr lang="zh-CN" altLang="zh-CN" sz="2000" dirty="0">
                          <a:latin typeface="+mn-ea"/>
                        </a:rPr>
                        <a:t>数值</a:t>
                      </a:r>
                      <a:endParaRPr lang="zh-CN" altLang="zh-CN" sz="2000" b="0" kern="100" dirty="0">
                        <a:effectLst/>
                        <a:latin typeface="+mn-ea"/>
                        <a:ea typeface="+mn-ea"/>
                        <a:cs typeface="Times New Roman" panose="02020603050405020304" pitchFamily="18" charset="0"/>
                      </a:endParaRPr>
                    </a:p>
                  </a:txBody>
                  <a:tcPr anchor="ctr"/>
                </a:tc>
                <a:extLst>
                  <a:ext uri="{0D108BD9-81ED-4DB2-BD59-A6C34878D82A}">
                    <a16:rowId xmlns:a16="http://schemas.microsoft.com/office/drawing/2014/main" val="10000"/>
                  </a:ext>
                </a:extLst>
              </a:tr>
              <a:tr h="534443">
                <a:tc>
                  <a:txBody>
                    <a:bodyPr/>
                    <a:lstStyle/>
                    <a:p>
                      <a:pPr indent="266700" algn="ctr">
                        <a:lnSpc>
                          <a:spcPts val="2000"/>
                        </a:lnSpc>
                        <a:spcAft>
                          <a:spcPts val="0"/>
                        </a:spcAft>
                      </a:pPr>
                      <a:r>
                        <a:rPr lang="zh-CN" altLang="zh-CN" sz="2000" b="0" kern="100" dirty="0">
                          <a:effectLst/>
                        </a:rPr>
                        <a:t>过轻：</a:t>
                      </a:r>
                      <a:r>
                        <a:rPr lang="en-US" altLang="zh-CN" sz="2000" b="0" kern="100" dirty="0">
                          <a:effectLst/>
                        </a:rPr>
                        <a:t>    </a:t>
                      </a:r>
                      <a:r>
                        <a:rPr lang="zh-CN" altLang="zh-CN" sz="2000" b="0" kern="100" dirty="0">
                          <a:effectLst/>
                        </a:rPr>
                        <a:t>低于</a:t>
                      </a:r>
                      <a:r>
                        <a:rPr lang="en-US" altLang="zh-CN" sz="2000" b="0" kern="100" dirty="0">
                          <a:effectLst/>
                        </a:rPr>
                        <a:t>18.5</a:t>
                      </a:r>
                      <a:endParaRPr lang="zh-CN" altLang="zh-CN" sz="2000" b="0" kern="100" dirty="0">
                        <a:effectLst/>
                        <a:latin typeface="+mn-ea"/>
                        <a:ea typeface="+mn-ea"/>
                        <a:cs typeface="Times New Roman" panose="02020603050405020304" pitchFamily="18" charset="0"/>
                      </a:endParaRPr>
                    </a:p>
                  </a:txBody>
                  <a:tcPr anchor="ctr"/>
                </a:tc>
                <a:extLst>
                  <a:ext uri="{0D108BD9-81ED-4DB2-BD59-A6C34878D82A}">
                    <a16:rowId xmlns:a16="http://schemas.microsoft.com/office/drawing/2014/main" val="10001"/>
                  </a:ext>
                </a:extLst>
              </a:tr>
              <a:tr h="534443">
                <a:tc>
                  <a:txBody>
                    <a:bodyPr/>
                    <a:lstStyle/>
                    <a:p>
                      <a:pPr indent="266700" algn="ctr">
                        <a:lnSpc>
                          <a:spcPts val="2000"/>
                        </a:lnSpc>
                        <a:spcAft>
                          <a:spcPts val="0"/>
                        </a:spcAft>
                      </a:pPr>
                      <a:r>
                        <a:rPr lang="zh-CN" altLang="zh-CN" sz="2000" b="0" kern="100" dirty="0">
                          <a:effectLst/>
                        </a:rPr>
                        <a:t>正常：</a:t>
                      </a:r>
                      <a:r>
                        <a:rPr lang="en-US" altLang="zh-CN" sz="2000" b="0" kern="100" dirty="0">
                          <a:effectLst/>
                        </a:rPr>
                        <a:t>    18.5-23.9</a:t>
                      </a:r>
                      <a:endParaRPr lang="zh-CN" altLang="zh-CN" sz="2000" b="0" kern="100" dirty="0">
                        <a:effectLst/>
                        <a:latin typeface="+mn-ea"/>
                        <a:ea typeface="+mn-ea"/>
                        <a:cs typeface="Times New Roman" panose="02020603050405020304" pitchFamily="18" charset="0"/>
                      </a:endParaRPr>
                    </a:p>
                  </a:txBody>
                  <a:tcPr anchor="ctr"/>
                </a:tc>
                <a:extLst>
                  <a:ext uri="{0D108BD9-81ED-4DB2-BD59-A6C34878D82A}">
                    <a16:rowId xmlns:a16="http://schemas.microsoft.com/office/drawing/2014/main" val="10002"/>
                  </a:ext>
                </a:extLst>
              </a:tr>
              <a:tr h="534443">
                <a:tc>
                  <a:txBody>
                    <a:bodyPr/>
                    <a:lstStyle/>
                    <a:p>
                      <a:pPr indent="266700" algn="ctr">
                        <a:lnSpc>
                          <a:spcPts val="2000"/>
                        </a:lnSpc>
                        <a:spcAft>
                          <a:spcPts val="0"/>
                        </a:spcAft>
                      </a:pPr>
                      <a:r>
                        <a:rPr lang="zh-CN" altLang="zh-CN" sz="2000" b="0" kern="1200" dirty="0">
                          <a:effectLst/>
                        </a:rPr>
                        <a:t>过重：</a:t>
                      </a:r>
                      <a:r>
                        <a:rPr lang="en-US" altLang="zh-CN" sz="2000" b="0" kern="1200" dirty="0">
                          <a:effectLst/>
                        </a:rPr>
                        <a:t>    24-27.9</a:t>
                      </a:r>
                      <a:endParaRPr lang="zh-CN" altLang="zh-CN" sz="2000" b="0" kern="100" dirty="0">
                        <a:effectLst/>
                        <a:latin typeface="+mn-ea"/>
                        <a:ea typeface="+mn-ea"/>
                        <a:cs typeface="Times New Roman" panose="02020603050405020304" pitchFamily="18" charset="0"/>
                      </a:endParaRPr>
                    </a:p>
                  </a:txBody>
                  <a:tcPr anchor="ctr"/>
                </a:tc>
                <a:extLst>
                  <a:ext uri="{0D108BD9-81ED-4DB2-BD59-A6C34878D82A}">
                    <a16:rowId xmlns:a16="http://schemas.microsoft.com/office/drawing/2014/main" val="10003"/>
                  </a:ext>
                </a:extLst>
              </a:tr>
              <a:tr h="534443">
                <a:tc>
                  <a:txBody>
                    <a:bodyPr/>
                    <a:lstStyle/>
                    <a:p>
                      <a:pPr indent="266700" algn="ctr">
                        <a:lnSpc>
                          <a:spcPts val="2000"/>
                        </a:lnSpc>
                        <a:spcAft>
                          <a:spcPts val="0"/>
                        </a:spcAft>
                      </a:pPr>
                      <a:r>
                        <a:rPr lang="zh-CN" altLang="zh-CN" sz="2000" b="0" kern="1200" dirty="0">
                          <a:effectLst/>
                        </a:rPr>
                        <a:t>肥胖：</a:t>
                      </a:r>
                      <a:r>
                        <a:rPr lang="en-US" altLang="zh-CN" sz="2000" b="0" kern="1200" dirty="0">
                          <a:effectLst/>
                        </a:rPr>
                        <a:t>    28-32</a:t>
                      </a:r>
                      <a:endParaRPr lang="zh-CN" altLang="zh-CN" sz="2000" b="0" kern="100" dirty="0">
                        <a:effectLst/>
                        <a:latin typeface="+mn-ea"/>
                        <a:ea typeface="+mn-ea"/>
                        <a:cs typeface="Times New Roman" panose="02020603050405020304" pitchFamily="18" charset="0"/>
                      </a:endParaRPr>
                    </a:p>
                  </a:txBody>
                  <a:tcPr anchor="ctr"/>
                </a:tc>
                <a:extLst>
                  <a:ext uri="{0D108BD9-81ED-4DB2-BD59-A6C34878D82A}">
                    <a16:rowId xmlns:a16="http://schemas.microsoft.com/office/drawing/2014/main" val="10004"/>
                  </a:ext>
                </a:extLst>
              </a:tr>
              <a:tr h="534443">
                <a:tc>
                  <a:txBody>
                    <a:bodyPr/>
                    <a:lstStyle/>
                    <a:p>
                      <a:pPr indent="266700" algn="ctr">
                        <a:lnSpc>
                          <a:spcPts val="2000"/>
                        </a:lnSpc>
                        <a:spcAft>
                          <a:spcPts val="0"/>
                        </a:spcAft>
                      </a:pPr>
                      <a:r>
                        <a:rPr lang="zh-CN" altLang="zh-CN" sz="2000" b="0" kern="1200" dirty="0">
                          <a:effectLst/>
                        </a:rPr>
                        <a:t>过于肥胖：</a:t>
                      </a:r>
                      <a:r>
                        <a:rPr lang="en-US" altLang="zh-CN" sz="2000" b="0" kern="1200" dirty="0">
                          <a:effectLst/>
                        </a:rPr>
                        <a:t>    32</a:t>
                      </a:r>
                      <a:r>
                        <a:rPr lang="zh-CN" altLang="zh-CN" sz="2000" b="0" kern="1200" dirty="0">
                          <a:effectLst/>
                        </a:rPr>
                        <a:t>以上</a:t>
                      </a:r>
                      <a:endParaRPr lang="zh-CN" altLang="zh-CN" sz="2000" b="0" kern="100" dirty="0">
                        <a:effectLst/>
                        <a:latin typeface="+mn-ea"/>
                        <a:ea typeface="+mn-ea"/>
                        <a:cs typeface="Times New Roman" panose="02020603050405020304" pitchFamily="18" charset="0"/>
                      </a:endParaRPr>
                    </a:p>
                  </a:txBody>
                  <a:tcPr anchor="ctr"/>
                </a:tc>
                <a:extLst>
                  <a:ext uri="{0D108BD9-81ED-4DB2-BD59-A6C34878D82A}">
                    <a16:rowId xmlns:a16="http://schemas.microsoft.com/office/drawing/2014/main" val="10005"/>
                  </a:ext>
                </a:extLst>
              </a:tr>
            </a:tbl>
          </a:graphicData>
        </a:graphic>
      </p:graphicFrame>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C9FE96E6-D825-2A05-7C3D-6F3744592715}"/>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计算得到的</a:t>
            </a:r>
            <a:r>
              <a:rPr kumimoji="1"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BMI</a:t>
            </a:r>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10" name="文本框 9">
            <a:extLst>
              <a:ext uri="{FF2B5EF4-FFF2-40B4-BE49-F238E27FC236}">
                <a16:creationId xmlns:a16="http://schemas.microsoft.com/office/drawing/2014/main" id="{5E1C172B-A2C3-5CA5-5261-DF609F1EE0B2}"/>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过轻</a:t>
            </a:r>
          </a:p>
        </p:txBody>
      </p:sp>
      <p:sp>
        <p:nvSpPr>
          <p:cNvPr id="11" name="文本框 10">
            <a:extLst>
              <a:ext uri="{FF2B5EF4-FFF2-40B4-BE49-F238E27FC236}">
                <a16:creationId xmlns:a16="http://schemas.microsoft.com/office/drawing/2014/main" id="{042AFAC7-C46C-BBE5-1536-0C56B5D186E0}"/>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正常</a:t>
            </a:r>
          </a:p>
        </p:txBody>
      </p:sp>
      <p:sp>
        <p:nvSpPr>
          <p:cNvPr id="12" name="文本框 11">
            <a:extLst>
              <a:ext uri="{FF2B5EF4-FFF2-40B4-BE49-F238E27FC236}">
                <a16:creationId xmlns:a16="http://schemas.microsoft.com/office/drawing/2014/main" id="{0DB5D4B9-C3F2-8229-10E1-DD6B3AC75CDF}"/>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过重</a:t>
            </a:r>
          </a:p>
        </p:txBody>
      </p:sp>
      <p:sp>
        <p:nvSpPr>
          <p:cNvPr id="13" name="文本框 12">
            <a:extLst>
              <a:ext uri="{FF2B5EF4-FFF2-40B4-BE49-F238E27FC236}">
                <a16:creationId xmlns:a16="http://schemas.microsoft.com/office/drawing/2014/main" id="{20929F15-9880-8FF2-966C-52E3245B4818}"/>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其他</a:t>
            </a:r>
          </a:p>
        </p:txBody>
      </p:sp>
      <p:sp>
        <p:nvSpPr>
          <p:cNvPr id="14" name="椭圆 13">
            <a:extLst>
              <a:ext uri="{FF2B5EF4-FFF2-40B4-BE49-F238E27FC236}">
                <a16:creationId xmlns:a16="http://schemas.microsoft.com/office/drawing/2014/main" id="{274D0BED-DC3D-371C-0FAB-D125F561B436}"/>
              </a:ext>
            </a:extLst>
          </p:cNvPr>
          <p:cNvSpPr>
            <a:spLocks noChangeAspect="1"/>
          </p:cNvSpPr>
          <p:nvPr>
            <p:custDataLst>
              <p:tags r:id="rId7"/>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FD662F83-F5F1-FBF1-B152-721E72CD4262}"/>
              </a:ext>
            </a:extLst>
          </p:cNvPr>
          <p:cNvSpPr>
            <a:spLocks noChangeAspect="1"/>
          </p:cNvSpPr>
          <p:nvPr>
            <p:custDataLst>
              <p:tags r:id="rId8"/>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E5DE312C-BF0C-1E21-DD23-E44A7036DC07}"/>
              </a:ext>
            </a:extLst>
          </p:cNvPr>
          <p:cNvSpPr>
            <a:spLocks noChangeAspect="1"/>
          </p:cNvSpPr>
          <p:nvPr>
            <p:custDataLst>
              <p:tags r:id="rId9"/>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椭圆 16">
            <a:extLst>
              <a:ext uri="{FF2B5EF4-FFF2-40B4-BE49-F238E27FC236}">
                <a16:creationId xmlns:a16="http://schemas.microsoft.com/office/drawing/2014/main" id="{F70D2968-583D-4EC9-FFC9-6359EB999A49}"/>
              </a:ext>
            </a:extLst>
          </p:cNvPr>
          <p:cNvSpPr>
            <a:spLocks noChangeAspect="1"/>
          </p:cNvSpPr>
          <p:nvPr>
            <p:custDataLst>
              <p:tags r:id="rId10"/>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圆角矩形 17">
            <a:extLst>
              <a:ext uri="{FF2B5EF4-FFF2-40B4-BE49-F238E27FC236}">
                <a16:creationId xmlns:a16="http://schemas.microsoft.com/office/drawing/2014/main" id="{B9D0E65B-192B-589B-ADCA-9317BB605A57}"/>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8" name="组合 7">
            <a:extLst>
              <a:ext uri="{FF2B5EF4-FFF2-40B4-BE49-F238E27FC236}">
                <a16:creationId xmlns:a16="http://schemas.microsoft.com/office/drawing/2014/main" id="{DD8E71B9-9E8F-221E-C519-58AC1E91F4C1}"/>
              </a:ext>
            </a:extLst>
          </p:cNvPr>
          <p:cNvGrpSpPr/>
          <p:nvPr>
            <p:custDataLst>
              <p:tags r:id="rId12"/>
            </p:custDataLst>
          </p:nvPr>
        </p:nvGrpSpPr>
        <p:grpSpPr>
          <a:xfrm>
            <a:off x="0" y="0"/>
            <a:ext cx="12192000" cy="635000"/>
            <a:chOff x="0" y="0"/>
            <a:chExt cx="12192000" cy="635000"/>
          </a:xfrm>
        </p:grpSpPr>
        <p:sp>
          <p:nvSpPr>
            <p:cNvPr id="4" name="TitleBackground">
              <a:extLst>
                <a:ext uri="{FF2B5EF4-FFF2-40B4-BE49-F238E27FC236}">
                  <a16:creationId xmlns:a16="http://schemas.microsoft.com/office/drawing/2014/main" id="{5E0F8D82-7A60-F73A-D10D-1110175C20BF}"/>
                </a:ext>
              </a:extLst>
            </p:cNvPr>
            <p:cNvSpPr/>
            <p:nvPr>
              <p:custDataLst>
                <p:tags r:id="rId14"/>
              </p:custDataLst>
            </p:nvPr>
          </p:nvSpPr>
          <p:spPr>
            <a:xfrm>
              <a:off x="0" y="0"/>
              <a:ext cx="12192000" cy="635000"/>
            </a:xfrm>
            <a:prstGeom prst="rect">
              <a:avLst/>
            </a:prstGeom>
            <a:solidFill>
              <a:srgbClr val="F6F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ColorBlock">
              <a:extLst>
                <a:ext uri="{FF2B5EF4-FFF2-40B4-BE49-F238E27FC236}">
                  <a16:creationId xmlns:a16="http://schemas.microsoft.com/office/drawing/2014/main" id="{E0F77B9E-FD71-6777-27FE-98E690964C9F}"/>
                </a:ext>
              </a:extLst>
            </p:cNvPr>
            <p:cNvSpPr/>
            <p:nvPr>
              <p:custDataLst>
                <p:tags r:id="rId15"/>
              </p:custDataLst>
            </p:nvPr>
          </p:nvSpPr>
          <p:spPr>
            <a:xfrm>
              <a:off x="0" y="0"/>
              <a:ext cx="190500" cy="635000"/>
            </a:xfrm>
            <a:prstGeom prst="rect">
              <a:avLst/>
            </a:prstGeom>
            <a:solidFill>
              <a:srgbClr val="639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TypeText">
              <a:extLst>
                <a:ext uri="{FF2B5EF4-FFF2-40B4-BE49-F238E27FC236}">
                  <a16:creationId xmlns:a16="http://schemas.microsoft.com/office/drawing/2014/main" id="{5F67CC28-BF54-36A4-EC5B-93E989E10C3B}"/>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p>
          </p:txBody>
        </p:sp>
        <p:sp>
          <p:nvSpPr>
            <p:cNvPr id="7" name="TipText">
              <a:extLst>
                <a:ext uri="{FF2B5EF4-FFF2-40B4-BE49-F238E27FC236}">
                  <a16:creationId xmlns:a16="http://schemas.microsoft.com/office/drawing/2014/main" id="{616E58F9-1DF3-1230-F5BF-E63095A89480}"/>
                </a:ext>
              </a:extLst>
            </p:cNvPr>
            <p:cNvSpPr txBox="1"/>
            <p:nvPr>
              <p:custDataLst>
                <p:tags r:id="rId17"/>
              </p:custDataLst>
            </p:nvPr>
          </p:nvSpPr>
          <p:spPr>
            <a:xfrm>
              <a:off x="1195705" y="109220"/>
              <a:ext cx="2286000" cy="508000"/>
            </a:xfrm>
            <a:prstGeom prst="rect">
              <a:avLst/>
            </a:prstGeom>
            <a:noFill/>
          </p:spPr>
          <p:txBody>
            <a:bodyPr vert="horz" wrap="none" rtlCol="0" anchor="ctr" anchorCtr="0">
              <a:noAutofit/>
            </a:bodyPr>
            <a:lstStyle/>
            <a:p>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pic>
        <p:nvPicPr>
          <p:cNvPr id="3" name="图片 2">
            <a:extLst>
              <a:ext uri="{FF2B5EF4-FFF2-40B4-BE49-F238E27FC236}">
                <a16:creationId xmlns:a16="http://schemas.microsoft.com/office/drawing/2014/main" id="{F4D3055F-FB5A-CFF8-4966-4274A9DBBA73}"/>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832531781"/>
      </p:ext>
    </p:extLst>
  </p:cSld>
  <p:clrMapOvr>
    <a:masterClrMapping/>
  </p:clrMapOvr>
  <p:transition spd="slow">
    <p:random/>
  </p:transition>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 </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041151" y="203246"/>
            <a:ext cx="9053778" cy="503921"/>
          </a:xfrm>
          <a:prstGeom prst="rect">
            <a:avLst/>
          </a:prstGeom>
        </p:spPr>
        <p:txBody>
          <a:bodyPr wrap="square">
            <a:spAutoFit/>
          </a:bodyPr>
          <a:lstStyle/>
          <a:p>
            <a:pPr>
              <a:lnSpc>
                <a:spcPts val="3400"/>
              </a:lnSpc>
              <a:spcAft>
                <a:spcPts val="1200"/>
              </a:spcAft>
            </a:pPr>
            <a:r>
              <a:rPr lang="zh-CN" altLang="en-US" sz="2400" b="1" dirty="0">
                <a:latin typeface="+mn-ea"/>
              </a:rPr>
              <a:t>多分支结构：</a:t>
            </a:r>
            <a:r>
              <a:rPr lang="en-US" altLang="zh-CN" sz="2400" b="1" dirty="0">
                <a:latin typeface="+mn-ea"/>
              </a:rPr>
              <a:t>if……elif……else </a:t>
            </a:r>
            <a:r>
              <a:rPr lang="zh-CN" altLang="en-US" sz="2400" b="1" dirty="0">
                <a:latin typeface="+mn-ea"/>
              </a:rPr>
              <a:t>语句</a:t>
            </a:r>
            <a:r>
              <a:rPr lang="en-US" altLang="zh-CN" sz="2400" b="1" dirty="0">
                <a:latin typeface="+mn-ea"/>
              </a:rPr>
              <a:t> </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en-US" altLang="zh-CN" sz="2400" dirty="0">
              <a:latin typeface="+mn-ea"/>
            </a:endParaRPr>
          </a:p>
        </p:txBody>
      </p:sp>
      <p:pic>
        <p:nvPicPr>
          <p:cNvPr id="6" name="图片 5" descr="文本&#10;&#10;AI 生成的内容可能不正确。">
            <a:extLst>
              <a:ext uri="{FF2B5EF4-FFF2-40B4-BE49-F238E27FC236}">
                <a16:creationId xmlns:a16="http://schemas.microsoft.com/office/drawing/2014/main" id="{B2BE70F3-A474-19BB-165C-BF7B949D6F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331" y="750098"/>
            <a:ext cx="8794514" cy="6120648"/>
          </a:xfrm>
          <a:prstGeom prst="rect">
            <a:avLst/>
          </a:prstGeom>
        </p:spPr>
      </p:pic>
    </p:spTree>
  </p:cSld>
  <p:clrMapOvr>
    <a:masterClrMapping/>
  </p:clrMapOvr>
  <p:transition spd="slow">
    <p:random/>
  </p:transition>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 📜</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492571"/>
          </a:xfrm>
          <a:prstGeom prst="rect">
            <a:avLst/>
          </a:prstGeom>
        </p:spPr>
        <p:txBody>
          <a:bodyPr wrap="square">
            <a:spAutoFit/>
          </a:bodyPr>
          <a:lstStyle/>
          <a:p>
            <a:pPr>
              <a:lnSpc>
                <a:spcPts val="3400"/>
              </a:lnSpc>
              <a:spcAft>
                <a:spcPts val="1200"/>
              </a:spcAft>
            </a:pPr>
            <a:r>
              <a:rPr lang="zh-CN" altLang="en-US" sz="2400" b="1" dirty="0">
                <a:latin typeface="+mn-ea"/>
              </a:rPr>
              <a:t>分支结构：</a:t>
            </a:r>
            <a:r>
              <a:rPr lang="en-US" altLang="zh-CN" sz="2400" b="1" dirty="0">
                <a:latin typeface="+mn-ea"/>
              </a:rPr>
              <a:t>if </a:t>
            </a:r>
            <a:r>
              <a:rPr lang="zh-CN" altLang="en-US" sz="2400" b="1" dirty="0">
                <a:latin typeface="+mn-ea"/>
              </a:rPr>
              <a:t>语句的嵌套</a:t>
            </a:r>
          </a:p>
        </p:txBody>
      </p:sp>
      <p:pic>
        <p:nvPicPr>
          <p:cNvPr id="7172" name="Picture 4" descr="Make your own bird nest – Childsplayabc ...">
            <a:extLst>
              <a:ext uri="{FF2B5EF4-FFF2-40B4-BE49-F238E27FC236}">
                <a16:creationId xmlns:a16="http://schemas.microsoft.com/office/drawing/2014/main" id="{9D652E86-DD1A-BC7C-6999-A00F8E6F9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1175" y="3923837"/>
            <a:ext cx="3289300" cy="24638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descr="文本&#10;&#10;AI 生成的内容可能不正确。">
            <a:extLst>
              <a:ext uri="{FF2B5EF4-FFF2-40B4-BE49-F238E27FC236}">
                <a16:creationId xmlns:a16="http://schemas.microsoft.com/office/drawing/2014/main" id="{100FBBDF-AEDC-52F0-D5F0-E22B2E38C8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6" y="1280508"/>
            <a:ext cx="7772400" cy="5496656"/>
          </a:xfrm>
          <a:prstGeom prst="rect">
            <a:avLst/>
          </a:prstGeom>
        </p:spPr>
      </p:pic>
      <p:pic>
        <p:nvPicPr>
          <p:cNvPr id="7170" name="Picture 2" descr="Nested-if statement in Python - GeeksforGeeks">
            <a:extLst>
              <a:ext uri="{FF2B5EF4-FFF2-40B4-BE49-F238E27FC236}">
                <a16:creationId xmlns:a16="http://schemas.microsoft.com/office/drawing/2014/main" id="{C24D5B18-728A-8357-1E08-FCF92BE8C0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0710" y="80836"/>
            <a:ext cx="5468054" cy="38210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transition>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r>
              <a:rPr lang="en-GB"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1504899"/>
          </a:xfrm>
          <a:prstGeom prst="rect">
            <a:avLst/>
          </a:prstGeom>
        </p:spPr>
        <p:txBody>
          <a:bodyPr wrap="square">
            <a:spAutoFit/>
          </a:bodyPr>
          <a:lstStyle/>
          <a:p>
            <a:pPr>
              <a:lnSpc>
                <a:spcPts val="3400"/>
              </a:lnSpc>
              <a:spcAft>
                <a:spcPts val="1200"/>
              </a:spcAft>
            </a:pPr>
            <a:r>
              <a:rPr lang="zh-CN" altLang="en-US" sz="2400" b="1" dirty="0">
                <a:latin typeface="+mn-ea"/>
              </a:rPr>
              <a:t>分支结构：</a:t>
            </a:r>
            <a:r>
              <a:rPr lang="en-US" altLang="zh-CN" sz="2400" b="1" dirty="0">
                <a:latin typeface="+mn-ea"/>
              </a:rPr>
              <a:t>if </a:t>
            </a:r>
            <a:r>
              <a:rPr lang="zh-CN" altLang="en-US" sz="2400" b="1" dirty="0">
                <a:latin typeface="+mn-ea"/>
              </a:rPr>
              <a:t>语句的嵌套</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latin typeface="+mn-ea"/>
              </a:rPr>
              <a:t>从键盘输入三位的正整数，输出其中的最大的一位数字是多少。例如：输入</a:t>
            </a:r>
            <a:r>
              <a:rPr lang="en-US" altLang="zh-CN" sz="2400" dirty="0">
                <a:latin typeface="+mn-ea"/>
              </a:rPr>
              <a:t>386</a:t>
            </a:r>
            <a:r>
              <a:rPr lang="zh-CN" altLang="zh-CN" sz="2400" dirty="0">
                <a:latin typeface="+mn-ea"/>
              </a:rPr>
              <a:t>，输出</a:t>
            </a:r>
            <a:r>
              <a:rPr lang="en-US" altLang="zh-CN" sz="2400" dirty="0">
                <a:latin typeface="+mn-ea"/>
              </a:rPr>
              <a:t>8</a:t>
            </a:r>
            <a:r>
              <a:rPr lang="zh-CN" altLang="zh-CN" sz="2400" dirty="0">
                <a:latin typeface="+mn-ea"/>
              </a:rPr>
              <a:t>；输入</a:t>
            </a:r>
            <a:r>
              <a:rPr lang="en-US" altLang="zh-CN" sz="2400" dirty="0">
                <a:latin typeface="+mn-ea"/>
              </a:rPr>
              <a:t>290</a:t>
            </a:r>
            <a:r>
              <a:rPr lang="zh-CN" altLang="zh-CN" sz="2400" dirty="0">
                <a:latin typeface="+mn-ea"/>
              </a:rPr>
              <a:t>，输出</a:t>
            </a:r>
            <a:r>
              <a:rPr lang="en-US" altLang="zh-CN" sz="2400" dirty="0">
                <a:latin typeface="+mn-ea"/>
              </a:rPr>
              <a:t>9</a:t>
            </a:r>
            <a:r>
              <a:rPr lang="zh-CN" altLang="zh-CN" sz="2400" dirty="0">
                <a:latin typeface="+mn-ea"/>
              </a:rPr>
              <a:t>。</a:t>
            </a:r>
            <a:endParaRPr lang="en-US" altLang="zh-CN" sz="2400" dirty="0">
              <a:latin typeface="+mn-ea"/>
            </a:endParaRPr>
          </a:p>
        </p:txBody>
      </p:sp>
      <p:sp>
        <p:nvSpPr>
          <p:cNvPr id="2" name="矩形 1"/>
          <p:cNvSpPr/>
          <p:nvPr/>
        </p:nvSpPr>
        <p:spPr>
          <a:xfrm>
            <a:off x="530360" y="2515609"/>
            <a:ext cx="10510695" cy="58105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57200" indent="-457200">
              <a:lnSpc>
                <a:spcPct val="150000"/>
              </a:lnSpc>
              <a:buFont typeface="+mj-lt"/>
              <a:buAutoNum type="arabicPeriod"/>
            </a:pPr>
            <a:r>
              <a:rPr lang="zh-CN" altLang="zh-CN" sz="2400" dirty="0">
                <a:latin typeface="+mn-ea"/>
                <a:cs typeface="Times New Roman" panose="02020603050405020304" pitchFamily="18" charset="0"/>
              </a:rPr>
              <a:t>需要从用户输入的三位数中分离出百位，十位和个位分别是多少。</a:t>
            </a:r>
            <a:endParaRPr lang="en-US" altLang="zh-CN" sz="2400" dirty="0">
              <a:latin typeface="+mn-ea"/>
              <a:cs typeface="Times New Roman" panose="02020603050405020304" pitchFamily="18" charset="0"/>
            </a:endParaRPr>
          </a:p>
        </p:txBody>
      </p:sp>
      <p:sp>
        <p:nvSpPr>
          <p:cNvPr id="6" name="矩形 5"/>
          <p:cNvSpPr/>
          <p:nvPr/>
        </p:nvSpPr>
        <p:spPr>
          <a:xfrm>
            <a:off x="530360" y="3429000"/>
            <a:ext cx="8054008" cy="22477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num = </a:t>
            </a:r>
            <a:r>
              <a:rPr lang="zh-CN" altLang="en-US" sz="2400" dirty="0">
                <a:solidFill>
                  <a:srgbClr val="7030A0"/>
                </a:solidFill>
                <a:latin typeface="Consolas" panose="020B0609020204030204" pitchFamily="49" charset="0"/>
              </a:rPr>
              <a:t>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"请输入一个三位正整数："</a:t>
            </a:r>
            <a:r>
              <a:rPr lang="zh-CN" altLang="en-US" sz="2400" dirty="0">
                <a:latin typeface="Consolas" panose="020B0609020204030204" pitchFamily="49" charset="0"/>
              </a:rPr>
              <a:t>))</a:t>
            </a:r>
          </a:p>
          <a:p>
            <a:pPr>
              <a:lnSpc>
                <a:spcPct val="150000"/>
              </a:lnSpc>
            </a:pPr>
            <a:r>
              <a:rPr lang="zh-CN" altLang="en-US" sz="2400" dirty="0">
                <a:latin typeface="Consolas" panose="020B0609020204030204" pitchFamily="49" charset="0"/>
              </a:rPr>
              <a:t>a = </a:t>
            </a:r>
            <a:r>
              <a:rPr lang="zh-CN" altLang="en-US" sz="2400" dirty="0">
                <a:solidFill>
                  <a:srgbClr val="7030A0"/>
                </a:solidFill>
                <a:latin typeface="Consolas" panose="020B0609020204030204" pitchFamily="49" charset="0"/>
              </a:rPr>
              <a:t>str</a:t>
            </a:r>
            <a:r>
              <a:rPr lang="zh-CN" altLang="en-US" sz="2400" dirty="0">
                <a:latin typeface="Consolas" panose="020B0609020204030204" pitchFamily="49" charset="0"/>
              </a:rPr>
              <a:t>(num)[0]    </a:t>
            </a:r>
            <a:r>
              <a:rPr lang="zh-CN" altLang="en-US" sz="2400" dirty="0">
                <a:solidFill>
                  <a:schemeClr val="accent6">
                    <a:lumMod val="75000"/>
                  </a:schemeClr>
                </a:solidFill>
                <a:latin typeface="Consolas" panose="020B0609020204030204" pitchFamily="49" charset="0"/>
              </a:rPr>
              <a:t># 取num的百位数字</a:t>
            </a:r>
          </a:p>
          <a:p>
            <a:pPr>
              <a:lnSpc>
                <a:spcPct val="150000"/>
              </a:lnSpc>
            </a:pPr>
            <a:r>
              <a:rPr lang="zh-CN" altLang="en-US" sz="2400" dirty="0">
                <a:latin typeface="Consolas" panose="020B0609020204030204" pitchFamily="49" charset="0"/>
              </a:rPr>
              <a:t>b = </a:t>
            </a:r>
            <a:r>
              <a:rPr lang="zh-CN" altLang="en-US" sz="2400" dirty="0">
                <a:solidFill>
                  <a:srgbClr val="7030A0"/>
                </a:solidFill>
                <a:latin typeface="Consolas" panose="020B0609020204030204" pitchFamily="49" charset="0"/>
              </a:rPr>
              <a:t>str</a:t>
            </a:r>
            <a:r>
              <a:rPr lang="zh-CN" altLang="en-US" sz="2400" dirty="0">
                <a:latin typeface="Consolas" panose="020B0609020204030204" pitchFamily="49" charset="0"/>
              </a:rPr>
              <a:t>(num)[1]    </a:t>
            </a:r>
            <a:r>
              <a:rPr lang="zh-CN" altLang="en-US" sz="2400" dirty="0">
                <a:solidFill>
                  <a:schemeClr val="accent6">
                    <a:lumMod val="75000"/>
                  </a:schemeClr>
                </a:solidFill>
                <a:latin typeface="Consolas" panose="020B0609020204030204" pitchFamily="49" charset="0"/>
              </a:rPr>
              <a:t># 取num的十位数字</a:t>
            </a:r>
          </a:p>
          <a:p>
            <a:pPr>
              <a:lnSpc>
                <a:spcPct val="150000"/>
              </a:lnSpc>
            </a:pPr>
            <a:r>
              <a:rPr lang="zh-CN" altLang="en-US" sz="2400" dirty="0">
                <a:latin typeface="Consolas" panose="020B0609020204030204" pitchFamily="49" charset="0"/>
              </a:rPr>
              <a:t>c = </a:t>
            </a:r>
            <a:r>
              <a:rPr lang="zh-CN" altLang="en-US" sz="2400" dirty="0">
                <a:solidFill>
                  <a:srgbClr val="7030A0"/>
                </a:solidFill>
                <a:latin typeface="Consolas" panose="020B0609020204030204" pitchFamily="49" charset="0"/>
              </a:rPr>
              <a:t>str</a:t>
            </a:r>
            <a:r>
              <a:rPr lang="zh-CN" altLang="en-US" sz="2400" dirty="0">
                <a:latin typeface="Consolas" panose="020B0609020204030204" pitchFamily="49" charset="0"/>
              </a:rPr>
              <a:t>(num)[2]    </a:t>
            </a:r>
            <a:r>
              <a:rPr lang="zh-CN" altLang="en-US" sz="2400" dirty="0">
                <a:solidFill>
                  <a:schemeClr val="accent6">
                    <a:lumMod val="75000"/>
                  </a:schemeClr>
                </a:solidFill>
                <a:latin typeface="Consolas" panose="020B0609020204030204" pitchFamily="49" charset="0"/>
              </a:rPr>
              <a:t># 取num的个位数字</a:t>
            </a:r>
          </a:p>
        </p:txBody>
      </p:sp>
      <p:sp>
        <p:nvSpPr>
          <p:cNvPr id="11" name="标注: 线形 10"/>
          <p:cNvSpPr/>
          <p:nvPr/>
        </p:nvSpPr>
        <p:spPr>
          <a:xfrm>
            <a:off x="6612519" y="5108714"/>
            <a:ext cx="5473463" cy="1630016"/>
          </a:xfrm>
          <a:prstGeom prst="borderCallout1">
            <a:avLst>
              <a:gd name="adj1" fmla="val 60618"/>
              <a:gd name="adj2" fmla="val -139"/>
              <a:gd name="adj3" fmla="val 34757"/>
              <a:gd name="adj4" fmla="val -50257"/>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lang="zh-CN" altLang="zh-CN" sz="2000" dirty="0">
                <a:latin typeface="+mn-ea"/>
              </a:rPr>
              <a:t>代码中分离一个三位整数利用了字符串的切片，因此，在切片之前需要用</a:t>
            </a:r>
            <a:r>
              <a:rPr lang="en-US" altLang="zh-CN" sz="2000" dirty="0">
                <a:latin typeface="+mn-ea"/>
              </a:rPr>
              <a:t>str</a:t>
            </a:r>
            <a:r>
              <a:rPr lang="zh-CN" altLang="zh-CN" sz="2000" dirty="0">
                <a:latin typeface="+mn-ea"/>
              </a:rPr>
              <a:t>函数将输入的数据从整数类型转换为字符串类型。</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r>
              <a:rPr lang="en-GB"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1504899"/>
          </a:xfrm>
          <a:prstGeom prst="rect">
            <a:avLst/>
          </a:prstGeom>
        </p:spPr>
        <p:txBody>
          <a:bodyPr wrap="square">
            <a:spAutoFit/>
          </a:bodyPr>
          <a:lstStyle/>
          <a:p>
            <a:pPr>
              <a:lnSpc>
                <a:spcPts val="3400"/>
              </a:lnSpc>
              <a:spcAft>
                <a:spcPts val="1200"/>
              </a:spcAft>
            </a:pPr>
            <a:r>
              <a:rPr lang="zh-CN" altLang="en-US" sz="2400" b="1" dirty="0">
                <a:latin typeface="+mn-ea"/>
              </a:rPr>
              <a:t>分支结构：</a:t>
            </a:r>
            <a:r>
              <a:rPr lang="en-US" altLang="zh-CN" sz="2400" b="1" dirty="0">
                <a:latin typeface="+mn-ea"/>
              </a:rPr>
              <a:t>if </a:t>
            </a:r>
            <a:r>
              <a:rPr lang="zh-CN" altLang="en-US" sz="2400" b="1" dirty="0">
                <a:latin typeface="+mn-ea"/>
              </a:rPr>
              <a:t>语句的嵌套</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latin typeface="+mn-ea"/>
              </a:rPr>
              <a:t>从键盘输入三位的正整数，输出其中的最大的一位数字是多少。例如：输入</a:t>
            </a:r>
            <a:r>
              <a:rPr lang="en-US" altLang="zh-CN" sz="2400" dirty="0">
                <a:latin typeface="+mn-ea"/>
              </a:rPr>
              <a:t>386</a:t>
            </a:r>
            <a:r>
              <a:rPr lang="zh-CN" altLang="zh-CN" sz="2400" dirty="0">
                <a:latin typeface="+mn-ea"/>
              </a:rPr>
              <a:t>，输出</a:t>
            </a:r>
            <a:r>
              <a:rPr lang="en-US" altLang="zh-CN" sz="2400" dirty="0">
                <a:latin typeface="+mn-ea"/>
              </a:rPr>
              <a:t>8</a:t>
            </a:r>
            <a:r>
              <a:rPr lang="zh-CN" altLang="zh-CN" sz="2400" dirty="0">
                <a:latin typeface="+mn-ea"/>
              </a:rPr>
              <a:t>；输入</a:t>
            </a:r>
            <a:r>
              <a:rPr lang="en-US" altLang="zh-CN" sz="2400" dirty="0">
                <a:latin typeface="+mn-ea"/>
              </a:rPr>
              <a:t>290</a:t>
            </a:r>
            <a:r>
              <a:rPr lang="zh-CN" altLang="zh-CN" sz="2400" dirty="0">
                <a:latin typeface="+mn-ea"/>
              </a:rPr>
              <a:t>，输出</a:t>
            </a:r>
            <a:r>
              <a:rPr lang="en-US" altLang="zh-CN" sz="2400" dirty="0">
                <a:latin typeface="+mn-ea"/>
              </a:rPr>
              <a:t>9</a:t>
            </a:r>
            <a:r>
              <a:rPr lang="zh-CN" altLang="zh-CN" sz="2400" dirty="0">
                <a:latin typeface="+mn-ea"/>
              </a:rPr>
              <a:t>。</a:t>
            </a:r>
            <a:endParaRPr lang="en-US" altLang="zh-CN" sz="2400" dirty="0">
              <a:latin typeface="+mn-ea"/>
            </a:endParaRPr>
          </a:p>
        </p:txBody>
      </p:sp>
      <p:sp>
        <p:nvSpPr>
          <p:cNvPr id="2" name="矩形 1"/>
          <p:cNvSpPr/>
          <p:nvPr/>
        </p:nvSpPr>
        <p:spPr>
          <a:xfrm>
            <a:off x="530360" y="2515609"/>
            <a:ext cx="10510695" cy="58105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57200" indent="-457200">
              <a:lnSpc>
                <a:spcPct val="150000"/>
              </a:lnSpc>
              <a:buFont typeface="+mj-lt"/>
              <a:buAutoNum type="arabicPeriod"/>
            </a:pPr>
            <a:r>
              <a:rPr lang="zh-CN" altLang="zh-CN" sz="2400" dirty="0">
                <a:latin typeface="+mn-ea"/>
                <a:cs typeface="Times New Roman" panose="02020603050405020304" pitchFamily="18" charset="0"/>
              </a:rPr>
              <a:t>需要从用户输入的三位数中分离出百位，十位和个位分别是多少。</a:t>
            </a:r>
            <a:endParaRPr lang="en-US" altLang="zh-CN" sz="2400" dirty="0">
              <a:latin typeface="+mn-ea"/>
              <a:cs typeface="Times New Roman" panose="02020603050405020304" pitchFamily="18" charset="0"/>
            </a:endParaRPr>
          </a:p>
        </p:txBody>
      </p:sp>
      <p:sp>
        <p:nvSpPr>
          <p:cNvPr id="6" name="矩形 5"/>
          <p:cNvSpPr/>
          <p:nvPr/>
        </p:nvSpPr>
        <p:spPr>
          <a:xfrm>
            <a:off x="530360" y="3429000"/>
            <a:ext cx="8054008" cy="22477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num = </a:t>
            </a:r>
            <a:r>
              <a:rPr lang="zh-CN" altLang="en-US" sz="2400" dirty="0">
                <a:solidFill>
                  <a:srgbClr val="7030A0"/>
                </a:solidFill>
                <a:latin typeface="Consolas" panose="020B0609020204030204" pitchFamily="49" charset="0"/>
              </a:rPr>
              <a:t>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"请输入一个三位正整数："</a:t>
            </a:r>
            <a:r>
              <a:rPr lang="zh-CN" altLang="en-US" sz="2400" dirty="0">
                <a:latin typeface="Consolas" panose="020B0609020204030204" pitchFamily="49" charset="0"/>
              </a:rPr>
              <a:t>))</a:t>
            </a:r>
          </a:p>
          <a:p>
            <a:pPr>
              <a:lnSpc>
                <a:spcPct val="150000"/>
              </a:lnSpc>
            </a:pPr>
            <a:r>
              <a:rPr lang="en-US" altLang="zh-CN" sz="2400" dirty="0">
                <a:latin typeface="Consolas" panose="020B0609020204030204" pitchFamily="49" charset="0"/>
              </a:rPr>
              <a:t>a = num//100      </a:t>
            </a:r>
            <a:r>
              <a:rPr lang="zh-CN" altLang="en-US" sz="2400" dirty="0">
                <a:solidFill>
                  <a:schemeClr val="accent6">
                    <a:lumMod val="75000"/>
                  </a:schemeClr>
                </a:solidFill>
                <a:latin typeface="Consolas" panose="020B0609020204030204" pitchFamily="49" charset="0"/>
              </a:rPr>
              <a:t># 取num的百位数字</a:t>
            </a:r>
            <a:endParaRPr lang="zh-CN" altLang="en-US" sz="2400" dirty="0">
              <a:latin typeface="Consolas" panose="020B0609020204030204" pitchFamily="49" charset="0"/>
            </a:endParaRPr>
          </a:p>
          <a:p>
            <a:pPr>
              <a:lnSpc>
                <a:spcPct val="150000"/>
              </a:lnSpc>
            </a:pPr>
            <a:r>
              <a:rPr lang="en-US" altLang="zh-CN" sz="2400" dirty="0">
                <a:latin typeface="Consolas" panose="020B0609020204030204" pitchFamily="49" charset="0"/>
              </a:rPr>
              <a:t>b = num//10%10    </a:t>
            </a:r>
            <a:r>
              <a:rPr lang="en-US" altLang="zh-CN" sz="2400" dirty="0">
                <a:solidFill>
                  <a:schemeClr val="accent6">
                    <a:lumMod val="75000"/>
                  </a:schemeClr>
                </a:solidFill>
                <a:latin typeface="Consolas" panose="020B0609020204030204" pitchFamily="49" charset="0"/>
              </a:rPr>
              <a:t># </a:t>
            </a:r>
            <a:r>
              <a:rPr lang="zh-CN" altLang="en-US" sz="2400" dirty="0">
                <a:solidFill>
                  <a:schemeClr val="accent6">
                    <a:lumMod val="75000"/>
                  </a:schemeClr>
                </a:solidFill>
                <a:latin typeface="Consolas" panose="020B0609020204030204" pitchFamily="49" charset="0"/>
              </a:rPr>
              <a:t>取</a:t>
            </a:r>
            <a:r>
              <a:rPr lang="en-US" altLang="zh-CN" sz="2400" dirty="0">
                <a:solidFill>
                  <a:schemeClr val="accent6">
                    <a:lumMod val="75000"/>
                  </a:schemeClr>
                </a:solidFill>
                <a:latin typeface="Consolas" panose="020B0609020204030204" pitchFamily="49" charset="0"/>
              </a:rPr>
              <a:t>num</a:t>
            </a:r>
            <a:r>
              <a:rPr lang="zh-CN" altLang="en-US" sz="2400" dirty="0">
                <a:solidFill>
                  <a:schemeClr val="accent6">
                    <a:lumMod val="75000"/>
                  </a:schemeClr>
                </a:solidFill>
                <a:latin typeface="Consolas" panose="020B0609020204030204" pitchFamily="49" charset="0"/>
              </a:rPr>
              <a:t>的十位数字</a:t>
            </a:r>
          </a:p>
          <a:p>
            <a:pPr>
              <a:lnSpc>
                <a:spcPct val="150000"/>
              </a:lnSpc>
            </a:pPr>
            <a:r>
              <a:rPr lang="en-US" altLang="zh-CN" sz="2400" dirty="0">
                <a:latin typeface="Consolas" panose="020B0609020204030204" pitchFamily="49" charset="0"/>
              </a:rPr>
              <a:t>c = </a:t>
            </a:r>
            <a:r>
              <a:rPr lang="en-US" altLang="zh-CN" sz="2400" dirty="0" err="1">
                <a:latin typeface="Consolas" panose="020B0609020204030204" pitchFamily="49" charset="0"/>
              </a:rPr>
              <a:t>num%10</a:t>
            </a:r>
            <a:r>
              <a:rPr lang="en-US" altLang="zh-CN" sz="2400" dirty="0">
                <a:latin typeface="Consolas" panose="020B0609020204030204" pitchFamily="49" charset="0"/>
              </a:rPr>
              <a:t>        </a:t>
            </a:r>
            <a:r>
              <a:rPr lang="en-US" altLang="zh-CN" sz="2400" dirty="0">
                <a:solidFill>
                  <a:schemeClr val="accent6">
                    <a:lumMod val="75000"/>
                  </a:schemeClr>
                </a:solidFill>
                <a:latin typeface="Consolas" panose="020B0609020204030204" pitchFamily="49" charset="0"/>
              </a:rPr>
              <a:t># </a:t>
            </a:r>
            <a:r>
              <a:rPr lang="zh-CN" altLang="en-US" sz="2400" dirty="0">
                <a:solidFill>
                  <a:schemeClr val="accent6">
                    <a:lumMod val="75000"/>
                  </a:schemeClr>
                </a:solidFill>
                <a:latin typeface="Consolas" panose="020B0609020204030204" pitchFamily="49" charset="0"/>
              </a:rPr>
              <a:t>取</a:t>
            </a:r>
            <a:r>
              <a:rPr lang="en-US" altLang="zh-CN" sz="2400" dirty="0">
                <a:solidFill>
                  <a:schemeClr val="accent6">
                    <a:lumMod val="75000"/>
                  </a:schemeClr>
                </a:solidFill>
                <a:latin typeface="Consolas" panose="020B0609020204030204" pitchFamily="49" charset="0"/>
              </a:rPr>
              <a:t>num</a:t>
            </a:r>
            <a:r>
              <a:rPr lang="zh-CN" altLang="en-US" sz="2400" dirty="0">
                <a:solidFill>
                  <a:schemeClr val="accent6">
                    <a:lumMod val="75000"/>
                  </a:schemeClr>
                </a:solidFill>
                <a:latin typeface="Consolas" panose="020B0609020204030204" pitchFamily="49" charset="0"/>
              </a:rPr>
              <a:t>的个位数字</a:t>
            </a:r>
          </a:p>
        </p:txBody>
      </p:sp>
      <p:sp>
        <p:nvSpPr>
          <p:cNvPr id="11" name="标注: 线形 10"/>
          <p:cNvSpPr/>
          <p:nvPr/>
        </p:nvSpPr>
        <p:spPr>
          <a:xfrm>
            <a:off x="6612519" y="5108714"/>
            <a:ext cx="5473463" cy="1630016"/>
          </a:xfrm>
          <a:prstGeom prst="borderCallout1">
            <a:avLst>
              <a:gd name="adj1" fmla="val 51472"/>
              <a:gd name="adj2" fmla="val -139"/>
              <a:gd name="adj3" fmla="val 34757"/>
              <a:gd name="adj4" fmla="val -54434"/>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lang="zh-CN" altLang="en-US" sz="2000" dirty="0">
                <a:latin typeface="+mn-ea"/>
              </a:rPr>
              <a:t>也可以使用整除“</a:t>
            </a:r>
            <a:r>
              <a:rPr lang="en-US" altLang="zh-CN" sz="2000" dirty="0">
                <a:latin typeface="+mn-ea"/>
              </a:rPr>
              <a:t>//</a:t>
            </a:r>
            <a:r>
              <a:rPr lang="zh-CN" altLang="en-US" sz="2000" dirty="0">
                <a:latin typeface="+mn-ea"/>
              </a:rPr>
              <a:t>”和求余“</a:t>
            </a:r>
            <a:r>
              <a:rPr lang="en-US" altLang="zh-CN" sz="2000" dirty="0">
                <a:latin typeface="+mn-ea"/>
              </a:rPr>
              <a:t>%</a:t>
            </a:r>
            <a:r>
              <a:rPr lang="zh-CN" altLang="en-US" sz="2000" dirty="0">
                <a:latin typeface="+mn-ea"/>
              </a:rPr>
              <a:t>”运算符来分离整数的每一位</a:t>
            </a:r>
            <a:endParaRPr lang="zh-CN" altLang="zh-CN" sz="2000" dirty="0">
              <a:latin typeface="+mn-ea"/>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p:cNvSpPr txBox="1"/>
          <p:nvPr/>
        </p:nvSpPr>
        <p:spPr>
          <a:xfrm>
            <a:off x="3887776" y="2420224"/>
            <a:ext cx="3262432"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条件表达式</a:t>
            </a:r>
          </a:p>
        </p:txBody>
      </p:sp>
      <p:grpSp>
        <p:nvGrpSpPr>
          <p:cNvPr id="13" name="Group 5"/>
          <p:cNvGrpSpPr/>
          <p:nvPr/>
        </p:nvGrpSpPr>
        <p:grpSpPr>
          <a:xfrm>
            <a:off x="8825614" y="4241498"/>
            <a:ext cx="2169488" cy="2175406"/>
            <a:chOff x="5292553" y="3355717"/>
            <a:chExt cx="1711365" cy="2494000"/>
          </a:xfrm>
          <a:solidFill>
            <a:schemeClr val="bg1">
              <a:lumMod val="95000"/>
            </a:schemeClr>
          </a:solidFill>
        </p:grpSpPr>
        <p:sp>
          <p:nvSpPr>
            <p:cNvPr id="14" name="Rectangle 5"/>
            <p:cNvSpPr>
              <a:spLocks noChangeArrowheads="1"/>
            </p:cNvSpPr>
            <p:nvPr/>
          </p:nvSpPr>
          <p:spPr bwMode="auto">
            <a:xfrm>
              <a:off x="5292553" y="3573075"/>
              <a:ext cx="992082" cy="190188"/>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5" name="Rectangle 6"/>
            <p:cNvSpPr>
              <a:spLocks noChangeArrowheads="1"/>
            </p:cNvSpPr>
            <p:nvPr/>
          </p:nvSpPr>
          <p:spPr bwMode="auto">
            <a:xfrm>
              <a:off x="5402008" y="4624848"/>
              <a:ext cx="80422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6" name="Rectangle 7"/>
            <p:cNvSpPr>
              <a:spLocks noChangeArrowheads="1"/>
            </p:cNvSpPr>
            <p:nvPr/>
          </p:nvSpPr>
          <p:spPr bwMode="auto">
            <a:xfrm>
              <a:off x="5471873" y="3355717"/>
              <a:ext cx="1124825"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7" name="Rectangle 8"/>
            <p:cNvSpPr>
              <a:spLocks noChangeArrowheads="1"/>
            </p:cNvSpPr>
            <p:nvPr/>
          </p:nvSpPr>
          <p:spPr bwMode="auto">
            <a:xfrm>
              <a:off x="5382601" y="3902993"/>
              <a:ext cx="1127154" cy="784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0" name="Rectangle 9"/>
            <p:cNvSpPr>
              <a:spLocks noChangeArrowheads="1"/>
            </p:cNvSpPr>
            <p:nvPr/>
          </p:nvSpPr>
          <p:spPr bwMode="auto">
            <a:xfrm>
              <a:off x="5592196" y="3981397"/>
              <a:ext cx="1004502"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2" name="Rectangle 10"/>
            <p:cNvSpPr>
              <a:spLocks noChangeArrowheads="1"/>
            </p:cNvSpPr>
            <p:nvPr/>
          </p:nvSpPr>
          <p:spPr bwMode="auto">
            <a:xfrm>
              <a:off x="5471873" y="4093379"/>
              <a:ext cx="874864" cy="7374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3" name="Rectangle 11"/>
            <p:cNvSpPr>
              <a:spLocks noChangeArrowheads="1"/>
            </p:cNvSpPr>
            <p:nvPr/>
          </p:nvSpPr>
          <p:spPr bwMode="auto">
            <a:xfrm>
              <a:off x="5592196" y="4166845"/>
              <a:ext cx="1026238"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5" name="Rectangle 12"/>
            <p:cNvSpPr>
              <a:spLocks noChangeArrowheads="1"/>
            </p:cNvSpPr>
            <p:nvPr/>
          </p:nvSpPr>
          <p:spPr bwMode="auto">
            <a:xfrm>
              <a:off x="5570460" y="4915952"/>
              <a:ext cx="902034" cy="52011"/>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7" name="Rectangle 13"/>
            <p:cNvSpPr>
              <a:spLocks noChangeArrowheads="1"/>
            </p:cNvSpPr>
            <p:nvPr/>
          </p:nvSpPr>
          <p:spPr bwMode="auto">
            <a:xfrm>
              <a:off x="5690783" y="4967962"/>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8" name="Rectangle 14"/>
            <p:cNvSpPr>
              <a:spLocks noChangeArrowheads="1"/>
            </p:cNvSpPr>
            <p:nvPr/>
          </p:nvSpPr>
          <p:spPr bwMode="auto">
            <a:xfrm>
              <a:off x="5409771" y="5109245"/>
              <a:ext cx="936966" cy="23443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0" name="Rectangle 16"/>
            <p:cNvSpPr>
              <a:spLocks noChangeArrowheads="1"/>
            </p:cNvSpPr>
            <p:nvPr/>
          </p:nvSpPr>
          <p:spPr bwMode="auto">
            <a:xfrm>
              <a:off x="5632562" y="5343680"/>
              <a:ext cx="877193"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1" name="Rectangle 17"/>
            <p:cNvSpPr>
              <a:spLocks noChangeArrowheads="1"/>
            </p:cNvSpPr>
            <p:nvPr/>
          </p:nvSpPr>
          <p:spPr bwMode="auto">
            <a:xfrm>
              <a:off x="5340682" y="5458288"/>
              <a:ext cx="823630" cy="166900"/>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2" name="Rectangle 18"/>
            <p:cNvSpPr>
              <a:spLocks noChangeArrowheads="1"/>
            </p:cNvSpPr>
            <p:nvPr/>
          </p:nvSpPr>
          <p:spPr bwMode="auto">
            <a:xfrm>
              <a:off x="5536304" y="5625188"/>
              <a:ext cx="1110076" cy="22434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3" name="Rectangle 19"/>
            <p:cNvSpPr>
              <a:spLocks noChangeArrowheads="1"/>
            </p:cNvSpPr>
            <p:nvPr/>
          </p:nvSpPr>
          <p:spPr bwMode="auto">
            <a:xfrm>
              <a:off x="6411944" y="3355717"/>
              <a:ext cx="24841"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4" name="Rectangle 20"/>
            <p:cNvSpPr>
              <a:spLocks noChangeArrowheads="1"/>
            </p:cNvSpPr>
            <p:nvPr/>
          </p:nvSpPr>
          <p:spPr bwMode="auto">
            <a:xfrm>
              <a:off x="6436785" y="3575404"/>
              <a:ext cx="776" cy="77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5" name="Rectangle 21"/>
            <p:cNvSpPr>
              <a:spLocks noChangeArrowheads="1"/>
            </p:cNvSpPr>
            <p:nvPr/>
          </p:nvSpPr>
          <p:spPr bwMode="auto">
            <a:xfrm>
              <a:off x="5592196" y="3355717"/>
              <a:ext cx="40366"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6" name="Rectangle 22"/>
            <p:cNvSpPr>
              <a:spLocks noChangeArrowheads="1"/>
            </p:cNvSpPr>
            <p:nvPr/>
          </p:nvSpPr>
          <p:spPr bwMode="auto">
            <a:xfrm>
              <a:off x="6509755" y="4166845"/>
              <a:ext cx="16302"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7" name="Rectangle 23"/>
            <p:cNvSpPr>
              <a:spLocks noChangeArrowheads="1"/>
            </p:cNvSpPr>
            <p:nvPr/>
          </p:nvSpPr>
          <p:spPr bwMode="auto">
            <a:xfrm>
              <a:off x="5676034" y="4166845"/>
              <a:ext cx="158360"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8" name="Freeform 24"/>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ln>
          </p:spPr>
          <p:txBody>
            <a:bodyPr vert="horz" wrap="square" lIns="86687" tIns="43344" rIns="86687" bIns="43344" numCol="1" anchor="t" anchorCtr="0" compatLnSpc="1"/>
            <a:lstStyle/>
            <a:p>
              <a:endParaRPr lang="en-US" sz="1705" dirty="0">
                <a:solidFill>
                  <a:prstClr val="black"/>
                </a:solidFill>
                <a:latin typeface="Calibri" panose="020F0502020204030204"/>
                <a:ea typeface="微软雅黑" panose="020B0503020204020204" pitchFamily="34" charset="-122"/>
              </a:endParaRPr>
            </a:p>
          </p:txBody>
        </p:sp>
        <p:sp>
          <p:nvSpPr>
            <p:cNvPr id="39" name="Freeform 25"/>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0" name="Freeform 26"/>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1" name="Rectangle 27"/>
            <p:cNvSpPr>
              <a:spLocks noChangeArrowheads="1"/>
            </p:cNvSpPr>
            <p:nvPr/>
          </p:nvSpPr>
          <p:spPr bwMode="auto">
            <a:xfrm>
              <a:off x="5306526" y="4421463"/>
              <a:ext cx="81742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2" name="Rectangle 28"/>
            <p:cNvSpPr>
              <a:spLocks noChangeArrowheads="1"/>
            </p:cNvSpPr>
            <p:nvPr/>
          </p:nvSpPr>
          <p:spPr bwMode="auto">
            <a:xfrm>
              <a:off x="5808001" y="4421463"/>
              <a:ext cx="6055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3" name="Rectangle 29"/>
            <p:cNvSpPr>
              <a:spLocks noChangeArrowheads="1"/>
            </p:cNvSpPr>
            <p:nvPr/>
          </p:nvSpPr>
          <p:spPr bwMode="auto">
            <a:xfrm>
              <a:off x="5652745" y="4421463"/>
              <a:ext cx="62102"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4" name="Rectangle 30"/>
            <p:cNvSpPr>
              <a:spLocks noChangeArrowheads="1"/>
            </p:cNvSpPr>
            <p:nvPr/>
          </p:nvSpPr>
          <p:spPr bwMode="auto">
            <a:xfrm>
              <a:off x="5738136" y="4624848"/>
              <a:ext cx="12653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5" name="Rectangle 31"/>
            <p:cNvSpPr>
              <a:spLocks noChangeArrowheads="1"/>
            </p:cNvSpPr>
            <p:nvPr/>
          </p:nvSpPr>
          <p:spPr bwMode="auto">
            <a:xfrm>
              <a:off x="5738136"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6" name="Rectangle 32"/>
            <p:cNvSpPr>
              <a:spLocks noChangeArrowheads="1"/>
            </p:cNvSpPr>
            <p:nvPr/>
          </p:nvSpPr>
          <p:spPr bwMode="auto">
            <a:xfrm>
              <a:off x="5772292"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7" name="Rectangle 33"/>
            <p:cNvSpPr>
              <a:spLocks noChangeArrowheads="1"/>
            </p:cNvSpPr>
            <p:nvPr/>
          </p:nvSpPr>
          <p:spPr bwMode="auto">
            <a:xfrm>
              <a:off x="6264452" y="4967962"/>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8" name="Rectangle 34"/>
            <p:cNvSpPr>
              <a:spLocks noChangeArrowheads="1"/>
            </p:cNvSpPr>
            <p:nvPr/>
          </p:nvSpPr>
          <p:spPr bwMode="auto">
            <a:xfrm>
              <a:off x="6311804" y="4967962"/>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9" name="Rectangle 35"/>
            <p:cNvSpPr>
              <a:spLocks noChangeArrowheads="1"/>
            </p:cNvSpPr>
            <p:nvPr/>
          </p:nvSpPr>
          <p:spPr bwMode="auto">
            <a:xfrm>
              <a:off x="5690783" y="3761710"/>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0" name="Rectangle 36"/>
            <p:cNvSpPr>
              <a:spLocks noChangeArrowheads="1"/>
            </p:cNvSpPr>
            <p:nvPr/>
          </p:nvSpPr>
          <p:spPr bwMode="auto">
            <a:xfrm>
              <a:off x="5738136"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1" name="Rectangle 37"/>
            <p:cNvSpPr>
              <a:spLocks noChangeArrowheads="1"/>
            </p:cNvSpPr>
            <p:nvPr/>
          </p:nvSpPr>
          <p:spPr bwMode="auto">
            <a:xfrm>
              <a:off x="5772292"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2" name="Rectangle 38"/>
            <p:cNvSpPr>
              <a:spLocks noChangeArrowheads="1"/>
            </p:cNvSpPr>
            <p:nvPr/>
          </p:nvSpPr>
          <p:spPr bwMode="auto">
            <a:xfrm>
              <a:off x="6264452" y="3761710"/>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3" name="Rectangle 39"/>
            <p:cNvSpPr>
              <a:spLocks noChangeArrowheads="1"/>
            </p:cNvSpPr>
            <p:nvPr/>
          </p:nvSpPr>
          <p:spPr bwMode="auto">
            <a:xfrm>
              <a:off x="6311804" y="3761710"/>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4" name="Freeform 40"/>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5" name="Freeform 41"/>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6" name="Freeform 42"/>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7" name="Freeform 43"/>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8" name="Freeform 44"/>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9" name="Oval 45"/>
            <p:cNvSpPr>
              <a:spLocks noChangeArrowheads="1"/>
            </p:cNvSpPr>
            <p:nvPr/>
          </p:nvSpPr>
          <p:spPr bwMode="auto">
            <a:xfrm>
              <a:off x="6128603" y="3612665"/>
              <a:ext cx="111784" cy="111008"/>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60" name="Oval 46"/>
            <p:cNvSpPr>
              <a:spLocks noChangeArrowheads="1"/>
            </p:cNvSpPr>
            <p:nvPr/>
          </p:nvSpPr>
          <p:spPr bwMode="auto">
            <a:xfrm>
              <a:off x="5325933" y="3617323"/>
              <a:ext cx="111784" cy="111784"/>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grpSp>
      <p:grpSp>
        <p:nvGrpSpPr>
          <p:cNvPr id="3" name="组合 2"/>
          <p:cNvGrpSpPr/>
          <p:nvPr/>
        </p:nvGrpSpPr>
        <p:grpSpPr>
          <a:xfrm>
            <a:off x="443983" y="1112313"/>
            <a:ext cx="1936868" cy="1936868"/>
            <a:chOff x="2572456" y="958222"/>
            <a:chExt cx="1936868" cy="1936868"/>
          </a:xfrm>
        </p:grpSpPr>
        <p:grpSp>
          <p:nvGrpSpPr>
            <p:cNvPr id="61" name="组合 60"/>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63" name="椭圆 62"/>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grpSp>
        <p:sp>
          <p:nvSpPr>
            <p:cNvPr id="64" name="TextBox 1"/>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01</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p:cNvGrpSpPr/>
          <p:nvPr/>
        </p:nvGrpSpPr>
        <p:grpSpPr>
          <a:xfrm rot="5400000">
            <a:off x="7939470" y="-3214903"/>
            <a:ext cx="942183" cy="7462505"/>
            <a:chOff x="-11273" y="-594773"/>
            <a:chExt cx="719786" cy="7462505"/>
          </a:xfrm>
        </p:grpSpPr>
        <p:sp>
          <p:nvSpPr>
            <p:cNvPr id="66" name="等腰三角形 65"/>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12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r>
              <a:rPr lang="en-US" altLang="zh-CN" sz="2400" b="1" spc="300" dirty="0">
                <a:solidFill>
                  <a:srgbClr val="1E6787"/>
                </a:solidFill>
                <a:latin typeface="微软雅黑" panose="020B0503020204020204" pitchFamily="34" charset="-122"/>
                <a:ea typeface="微软雅黑" panose="020B0503020204020204" pitchFamily="34" charset="-122"/>
              </a:rPr>
              <a:t> ⭐️</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1504899"/>
          </a:xfrm>
          <a:prstGeom prst="rect">
            <a:avLst/>
          </a:prstGeom>
        </p:spPr>
        <p:txBody>
          <a:bodyPr wrap="square">
            <a:spAutoFit/>
          </a:bodyPr>
          <a:lstStyle/>
          <a:p>
            <a:pPr>
              <a:lnSpc>
                <a:spcPts val="3400"/>
              </a:lnSpc>
              <a:spcAft>
                <a:spcPts val="1200"/>
              </a:spcAft>
            </a:pPr>
            <a:r>
              <a:rPr lang="zh-CN" altLang="en-US" sz="2400" b="1" dirty="0">
                <a:latin typeface="+mn-ea"/>
              </a:rPr>
              <a:t>分支结构：</a:t>
            </a:r>
            <a:r>
              <a:rPr lang="en-US" altLang="zh-CN" sz="2400" b="1" dirty="0">
                <a:latin typeface="+mn-ea"/>
              </a:rPr>
              <a:t>if </a:t>
            </a:r>
            <a:r>
              <a:rPr lang="zh-CN" altLang="en-US" sz="2400" b="1" dirty="0">
                <a:latin typeface="+mn-ea"/>
              </a:rPr>
              <a:t>语句的嵌套</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latin typeface="+mn-ea"/>
              </a:rPr>
              <a:t>从键盘输入三位的正整数，输出其中的最大的一位数字是多少。例如：输入</a:t>
            </a:r>
            <a:r>
              <a:rPr lang="en-US" altLang="zh-CN" sz="2400" dirty="0">
                <a:latin typeface="+mn-ea"/>
              </a:rPr>
              <a:t>386</a:t>
            </a:r>
            <a:r>
              <a:rPr lang="zh-CN" altLang="zh-CN" sz="2400" dirty="0">
                <a:latin typeface="+mn-ea"/>
              </a:rPr>
              <a:t>，输出</a:t>
            </a:r>
            <a:r>
              <a:rPr lang="en-US" altLang="zh-CN" sz="2400" dirty="0">
                <a:latin typeface="+mn-ea"/>
              </a:rPr>
              <a:t>8</a:t>
            </a:r>
            <a:r>
              <a:rPr lang="zh-CN" altLang="zh-CN" sz="2400" dirty="0">
                <a:latin typeface="+mn-ea"/>
              </a:rPr>
              <a:t>；输入</a:t>
            </a:r>
            <a:r>
              <a:rPr lang="en-US" altLang="zh-CN" sz="2400" dirty="0">
                <a:latin typeface="+mn-ea"/>
              </a:rPr>
              <a:t>290</a:t>
            </a:r>
            <a:r>
              <a:rPr lang="zh-CN" altLang="zh-CN" sz="2400" dirty="0">
                <a:latin typeface="+mn-ea"/>
              </a:rPr>
              <a:t>，输出</a:t>
            </a:r>
            <a:r>
              <a:rPr lang="en-US" altLang="zh-CN" sz="2400" dirty="0">
                <a:latin typeface="+mn-ea"/>
              </a:rPr>
              <a:t>9</a:t>
            </a:r>
            <a:r>
              <a:rPr lang="zh-CN" altLang="zh-CN" sz="2400" dirty="0">
                <a:latin typeface="+mn-ea"/>
              </a:rPr>
              <a:t>。</a:t>
            </a:r>
            <a:endParaRPr lang="en-US" altLang="zh-CN" sz="2400" dirty="0">
              <a:latin typeface="+mn-ea"/>
            </a:endParaRPr>
          </a:p>
        </p:txBody>
      </p:sp>
      <p:sp>
        <p:nvSpPr>
          <p:cNvPr id="2" name="矩形 1"/>
          <p:cNvSpPr/>
          <p:nvPr/>
        </p:nvSpPr>
        <p:spPr>
          <a:xfrm>
            <a:off x="530360" y="2292836"/>
            <a:ext cx="10510695" cy="58105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57200" indent="-457200">
              <a:lnSpc>
                <a:spcPct val="150000"/>
              </a:lnSpc>
              <a:buFont typeface="+mj-lt"/>
              <a:buAutoNum type="arabicPeriod" startAt="2"/>
            </a:pPr>
            <a:r>
              <a:rPr lang="zh-CN" altLang="zh-CN" sz="2400" dirty="0">
                <a:latin typeface="+mn-ea"/>
                <a:cs typeface="Times New Roman" panose="02020603050405020304" pitchFamily="18" charset="0"/>
              </a:rPr>
              <a:t>从百位，十位和个位中找出最大的一个数字。</a:t>
            </a:r>
            <a:endParaRPr lang="zh-CN" altLang="en-US" sz="2400" dirty="0">
              <a:latin typeface="+mn-ea"/>
            </a:endParaRPr>
          </a:p>
        </p:txBody>
      </p:sp>
      <p:sp>
        <p:nvSpPr>
          <p:cNvPr id="5" name="矩形 4"/>
          <p:cNvSpPr/>
          <p:nvPr/>
        </p:nvSpPr>
        <p:spPr>
          <a:xfrm>
            <a:off x="530360" y="3018109"/>
            <a:ext cx="6096000" cy="3760004"/>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lnSpc>
                <a:spcPts val="2600"/>
              </a:lnSpc>
            </a:pPr>
            <a:r>
              <a:rPr lang="zh-CN" altLang="en-US" sz="2400" dirty="0">
                <a:solidFill>
                  <a:srgbClr val="FF9900"/>
                </a:solidFill>
                <a:latin typeface="Consolas" panose="020B0609020204030204" pitchFamily="49" charset="0"/>
              </a:rPr>
              <a:t>if</a:t>
            </a:r>
            <a:r>
              <a:rPr lang="zh-CN" altLang="en-US" sz="2400" dirty="0">
                <a:latin typeface="Consolas" panose="020B0609020204030204" pitchFamily="49" charset="0"/>
              </a:rPr>
              <a:t> a&gt;b:</a:t>
            </a:r>
          </a:p>
          <a:p>
            <a:pPr>
              <a:lnSpc>
                <a:spcPts val="2600"/>
              </a:lnSpc>
            </a:pP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if</a:t>
            </a:r>
            <a:r>
              <a:rPr lang="zh-CN" altLang="en-US" sz="2400" dirty="0">
                <a:latin typeface="Consolas" panose="020B0609020204030204" pitchFamily="49" charset="0"/>
              </a:rPr>
              <a:t> a&gt;c:</a:t>
            </a:r>
          </a:p>
          <a:p>
            <a:pPr>
              <a:lnSpc>
                <a:spcPts val="2600"/>
              </a:lnSpc>
            </a:pPr>
            <a:r>
              <a:rPr lang="zh-CN" altLang="en-US" sz="2400" dirty="0">
                <a:latin typeface="Consolas" panose="020B0609020204030204" pitchFamily="49" charset="0"/>
              </a:rPr>
              <a:t>        max_num = a</a:t>
            </a:r>
          </a:p>
          <a:p>
            <a:pPr>
              <a:lnSpc>
                <a:spcPts val="2600"/>
              </a:lnSpc>
            </a:pP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else</a:t>
            </a:r>
            <a:r>
              <a:rPr lang="zh-CN" altLang="en-US" sz="2400" dirty="0">
                <a:latin typeface="Consolas" panose="020B0609020204030204" pitchFamily="49" charset="0"/>
              </a:rPr>
              <a:t>:</a:t>
            </a:r>
          </a:p>
          <a:p>
            <a:pPr>
              <a:lnSpc>
                <a:spcPts val="2600"/>
              </a:lnSpc>
            </a:pPr>
            <a:r>
              <a:rPr lang="zh-CN" altLang="en-US" sz="2400" dirty="0">
                <a:latin typeface="Consolas" panose="020B0609020204030204" pitchFamily="49" charset="0"/>
              </a:rPr>
              <a:t>        max_num = c</a:t>
            </a:r>
          </a:p>
          <a:p>
            <a:pPr>
              <a:lnSpc>
                <a:spcPts val="2600"/>
              </a:lnSpc>
            </a:pPr>
            <a:r>
              <a:rPr lang="zh-CN" altLang="en-US" sz="2400" dirty="0">
                <a:solidFill>
                  <a:srgbClr val="FF9900"/>
                </a:solidFill>
                <a:latin typeface="Consolas" panose="020B0609020204030204" pitchFamily="49" charset="0"/>
              </a:rPr>
              <a:t>else</a:t>
            </a:r>
            <a:r>
              <a:rPr lang="zh-CN" altLang="en-US" sz="2400" dirty="0">
                <a:latin typeface="Consolas" panose="020B0609020204030204" pitchFamily="49" charset="0"/>
              </a:rPr>
              <a:t>:</a:t>
            </a:r>
          </a:p>
          <a:p>
            <a:pPr>
              <a:lnSpc>
                <a:spcPts val="2600"/>
              </a:lnSpc>
            </a:pP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if</a:t>
            </a:r>
            <a:r>
              <a:rPr lang="zh-CN" altLang="en-US" sz="2400" dirty="0">
                <a:latin typeface="Consolas" panose="020B0609020204030204" pitchFamily="49" charset="0"/>
              </a:rPr>
              <a:t> b&gt;c:</a:t>
            </a:r>
          </a:p>
          <a:p>
            <a:pPr>
              <a:lnSpc>
                <a:spcPts val="2600"/>
              </a:lnSpc>
            </a:pPr>
            <a:r>
              <a:rPr lang="zh-CN" altLang="en-US" sz="2400" dirty="0">
                <a:latin typeface="Consolas" panose="020B0609020204030204" pitchFamily="49" charset="0"/>
              </a:rPr>
              <a:t>        max_num = b</a:t>
            </a:r>
          </a:p>
          <a:p>
            <a:pPr>
              <a:lnSpc>
                <a:spcPts val="2600"/>
              </a:lnSpc>
            </a:pP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else</a:t>
            </a:r>
            <a:r>
              <a:rPr lang="zh-CN" altLang="en-US" sz="2400" dirty="0">
                <a:latin typeface="Consolas" panose="020B0609020204030204" pitchFamily="49" charset="0"/>
              </a:rPr>
              <a:t>:</a:t>
            </a:r>
          </a:p>
          <a:p>
            <a:pPr>
              <a:lnSpc>
                <a:spcPts val="2600"/>
              </a:lnSpc>
            </a:pPr>
            <a:r>
              <a:rPr lang="zh-CN" altLang="en-US" sz="2400" dirty="0">
                <a:latin typeface="Consolas" panose="020B0609020204030204" pitchFamily="49" charset="0"/>
              </a:rPr>
              <a:t>        max_num = c</a:t>
            </a:r>
          </a:p>
          <a:p>
            <a:pPr>
              <a:lnSpc>
                <a:spcPts val="26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(num,</a:t>
            </a:r>
            <a:r>
              <a:rPr lang="zh-CN" altLang="en-US" sz="2400" dirty="0">
                <a:solidFill>
                  <a:srgbClr val="00B050"/>
                </a:solidFill>
                <a:latin typeface="Consolas" panose="020B0609020204030204" pitchFamily="49" charset="0"/>
              </a:rPr>
              <a:t>"中最大的数字是："</a:t>
            </a:r>
            <a:r>
              <a:rPr lang="zh-CN" altLang="en-US" sz="2400" dirty="0">
                <a:latin typeface="Consolas" panose="020B0609020204030204" pitchFamily="49" charset="0"/>
              </a:rPr>
              <a:t>,max_num)</a:t>
            </a:r>
          </a:p>
        </p:txBody>
      </p:sp>
      <p:pic>
        <p:nvPicPr>
          <p:cNvPr id="6" name="图片 5"/>
          <p:cNvPicPr>
            <a:picLocks noChangeAspect="1"/>
          </p:cNvPicPr>
          <p:nvPr/>
        </p:nvPicPr>
        <p:blipFill rotWithShape="1">
          <a:blip r:embed="rId3"/>
          <a:srcRect t="7217"/>
          <a:stretch>
            <a:fillRect/>
          </a:stretch>
        </p:blipFill>
        <p:spPr>
          <a:xfrm>
            <a:off x="7012667" y="3299792"/>
            <a:ext cx="4028388" cy="775444"/>
          </a:xfrm>
          <a:prstGeom prst="rect">
            <a:avLst/>
          </a:prstGeom>
          <a:ln>
            <a:solidFill>
              <a:schemeClr val="tx1"/>
            </a:solidFill>
          </a:ln>
          <a:effectLst>
            <a:outerShdw blurRad="50800" dist="38100" dir="2700000" algn="tl" rotWithShape="0">
              <a:prstClr val="black">
                <a:alpha val="40000"/>
              </a:prstClr>
            </a:outerShdw>
          </a:effectLst>
        </p:spPr>
      </p:pic>
      <p:sp>
        <p:nvSpPr>
          <p:cNvPr id="7" name="矩形 6"/>
          <p:cNvSpPr/>
          <p:nvPr/>
        </p:nvSpPr>
        <p:spPr>
          <a:xfrm>
            <a:off x="1172817" y="3369366"/>
            <a:ext cx="2912166" cy="13219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 name="矩形 11"/>
          <p:cNvSpPr/>
          <p:nvPr/>
        </p:nvSpPr>
        <p:spPr>
          <a:xfrm>
            <a:off x="1172817" y="5037296"/>
            <a:ext cx="2912166" cy="13219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r>
              <a:rPr lang="en-US" altLang="zh-CN" sz="2400" b="1" spc="300" dirty="0">
                <a:solidFill>
                  <a:srgbClr val="1E6787"/>
                </a:solidFill>
                <a:latin typeface="微软雅黑" panose="020B0503020204020204" pitchFamily="34" charset="-122"/>
                <a:ea typeface="微软雅黑" panose="020B0503020204020204" pitchFamily="34" charset="-122"/>
              </a:rPr>
              <a:t> ⭐️</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1504899"/>
          </a:xfrm>
          <a:prstGeom prst="rect">
            <a:avLst/>
          </a:prstGeom>
        </p:spPr>
        <p:txBody>
          <a:bodyPr wrap="square">
            <a:spAutoFit/>
          </a:bodyPr>
          <a:lstStyle/>
          <a:p>
            <a:pPr>
              <a:lnSpc>
                <a:spcPts val="3400"/>
              </a:lnSpc>
              <a:spcAft>
                <a:spcPts val="1200"/>
              </a:spcAft>
            </a:pPr>
            <a:r>
              <a:rPr lang="zh-CN" altLang="en-US" sz="2400" b="1" dirty="0">
                <a:latin typeface="+mn-ea"/>
              </a:rPr>
              <a:t>分支结构：</a:t>
            </a:r>
            <a:r>
              <a:rPr lang="en-US" altLang="zh-CN" sz="2400" b="1" dirty="0">
                <a:latin typeface="+mn-ea"/>
              </a:rPr>
              <a:t>if </a:t>
            </a:r>
            <a:r>
              <a:rPr lang="zh-CN" altLang="en-US" sz="2400" b="1" dirty="0">
                <a:latin typeface="+mn-ea"/>
              </a:rPr>
              <a:t>语句的嵌套</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latin typeface="+mn-ea"/>
              </a:rPr>
              <a:t>从键盘输入三位的正整数，输出其中的最大的一位数字是多少。例如：输入</a:t>
            </a:r>
            <a:r>
              <a:rPr lang="en-US" altLang="zh-CN" sz="2400" dirty="0">
                <a:latin typeface="+mn-ea"/>
              </a:rPr>
              <a:t>386</a:t>
            </a:r>
            <a:r>
              <a:rPr lang="zh-CN" altLang="zh-CN" sz="2400" dirty="0">
                <a:latin typeface="+mn-ea"/>
              </a:rPr>
              <a:t>，输出</a:t>
            </a:r>
            <a:r>
              <a:rPr lang="en-US" altLang="zh-CN" sz="2400" dirty="0">
                <a:latin typeface="+mn-ea"/>
              </a:rPr>
              <a:t>8</a:t>
            </a:r>
            <a:r>
              <a:rPr lang="zh-CN" altLang="zh-CN" sz="2400" dirty="0">
                <a:latin typeface="+mn-ea"/>
              </a:rPr>
              <a:t>；输入</a:t>
            </a:r>
            <a:r>
              <a:rPr lang="en-US" altLang="zh-CN" sz="2400" dirty="0">
                <a:latin typeface="+mn-ea"/>
              </a:rPr>
              <a:t>290</a:t>
            </a:r>
            <a:r>
              <a:rPr lang="zh-CN" altLang="zh-CN" sz="2400" dirty="0">
                <a:latin typeface="+mn-ea"/>
              </a:rPr>
              <a:t>，输出</a:t>
            </a:r>
            <a:r>
              <a:rPr lang="en-US" altLang="zh-CN" sz="2400" dirty="0">
                <a:latin typeface="+mn-ea"/>
              </a:rPr>
              <a:t>9</a:t>
            </a:r>
            <a:r>
              <a:rPr lang="zh-CN" altLang="zh-CN" sz="2400" dirty="0">
                <a:latin typeface="+mn-ea"/>
              </a:rPr>
              <a:t>。</a:t>
            </a:r>
            <a:endParaRPr lang="en-US" altLang="zh-CN" sz="2400" dirty="0">
              <a:latin typeface="+mn-ea"/>
            </a:endParaRPr>
          </a:p>
        </p:txBody>
      </p:sp>
      <p:sp>
        <p:nvSpPr>
          <p:cNvPr id="2" name="矩形 1"/>
          <p:cNvSpPr/>
          <p:nvPr/>
        </p:nvSpPr>
        <p:spPr>
          <a:xfrm>
            <a:off x="530360" y="2292836"/>
            <a:ext cx="10510695" cy="58105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57200" indent="-457200">
              <a:lnSpc>
                <a:spcPct val="150000"/>
              </a:lnSpc>
              <a:buFont typeface="+mj-lt"/>
              <a:buAutoNum type="arabicPeriod" startAt="2"/>
            </a:pPr>
            <a:r>
              <a:rPr lang="zh-CN" altLang="zh-CN" sz="2400" dirty="0">
                <a:latin typeface="+mn-ea"/>
                <a:cs typeface="Times New Roman" panose="02020603050405020304" pitchFamily="18" charset="0"/>
              </a:rPr>
              <a:t>从百位，十位和个位中找出最大的一个数字。</a:t>
            </a:r>
            <a:endParaRPr lang="zh-CN" altLang="en-US" sz="2400" dirty="0">
              <a:latin typeface="+mn-ea"/>
            </a:endParaRPr>
          </a:p>
        </p:txBody>
      </p:sp>
      <p:sp>
        <p:nvSpPr>
          <p:cNvPr id="5" name="矩形 4"/>
          <p:cNvSpPr/>
          <p:nvPr/>
        </p:nvSpPr>
        <p:spPr>
          <a:xfrm>
            <a:off x="530360" y="3018109"/>
            <a:ext cx="6096000" cy="2247731"/>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lnSpc>
                <a:spcPct val="150000"/>
              </a:lnSpc>
            </a:pPr>
            <a:r>
              <a:rPr lang="en-US" altLang="zh-CN" sz="2400" dirty="0">
                <a:solidFill>
                  <a:srgbClr val="FF9900"/>
                </a:solidFill>
                <a:latin typeface="Consolas" panose="020B0609020204030204" pitchFamily="49" charset="0"/>
              </a:rPr>
              <a:t>if</a:t>
            </a:r>
            <a:r>
              <a:rPr lang="en-US" altLang="zh-CN" sz="2400" dirty="0">
                <a:solidFill>
                  <a:schemeClr val="tx1"/>
                </a:solidFill>
                <a:latin typeface="Consolas" panose="020B0609020204030204" pitchFamily="49" charset="0"/>
              </a:rPr>
              <a:t> a&gt;b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a&gt;c: </a:t>
            </a:r>
            <a:r>
              <a:rPr lang="en-US" altLang="zh-CN" sz="2400" dirty="0" err="1">
                <a:solidFill>
                  <a:schemeClr val="tx1"/>
                </a:solidFill>
                <a:latin typeface="Consolas" panose="020B0609020204030204" pitchFamily="49" charset="0"/>
              </a:rPr>
              <a:t>max_num</a:t>
            </a:r>
            <a:r>
              <a:rPr lang="en-US" altLang="zh-CN" sz="2400" dirty="0">
                <a:solidFill>
                  <a:schemeClr val="tx1"/>
                </a:solidFill>
                <a:latin typeface="Consolas" panose="020B0609020204030204" pitchFamily="49" charset="0"/>
              </a:rPr>
              <a:t> = a</a:t>
            </a:r>
          </a:p>
          <a:p>
            <a:pPr>
              <a:lnSpc>
                <a:spcPct val="150000"/>
              </a:lnSpc>
            </a:pPr>
            <a:r>
              <a:rPr lang="en-US" altLang="zh-CN" sz="2400" dirty="0">
                <a:solidFill>
                  <a:srgbClr val="FF9900"/>
                </a:solidFill>
                <a:latin typeface="Consolas" panose="020B0609020204030204" pitchFamily="49" charset="0"/>
              </a:rPr>
              <a:t>if</a:t>
            </a:r>
            <a:r>
              <a:rPr lang="en-US" altLang="zh-CN" sz="2400" dirty="0">
                <a:solidFill>
                  <a:schemeClr val="tx1"/>
                </a:solidFill>
                <a:latin typeface="Consolas" panose="020B0609020204030204" pitchFamily="49" charset="0"/>
              </a:rPr>
              <a:t> b&gt;a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b&gt;c: </a:t>
            </a:r>
            <a:r>
              <a:rPr lang="en-US" altLang="zh-CN" sz="2400" dirty="0" err="1">
                <a:solidFill>
                  <a:schemeClr val="tx1"/>
                </a:solidFill>
                <a:latin typeface="Consolas" panose="020B0609020204030204" pitchFamily="49" charset="0"/>
              </a:rPr>
              <a:t>max_num</a:t>
            </a:r>
            <a:r>
              <a:rPr lang="en-US" altLang="zh-CN" sz="2400" dirty="0">
                <a:solidFill>
                  <a:schemeClr val="tx1"/>
                </a:solidFill>
                <a:latin typeface="Consolas" panose="020B0609020204030204" pitchFamily="49" charset="0"/>
              </a:rPr>
              <a:t> = b</a:t>
            </a:r>
          </a:p>
          <a:p>
            <a:pPr>
              <a:lnSpc>
                <a:spcPct val="150000"/>
              </a:lnSpc>
            </a:pPr>
            <a:r>
              <a:rPr lang="en-US" altLang="zh-CN" sz="2400" dirty="0">
                <a:solidFill>
                  <a:srgbClr val="FF9900"/>
                </a:solidFill>
                <a:latin typeface="Consolas" panose="020B0609020204030204" pitchFamily="49" charset="0"/>
              </a:rPr>
              <a:t>if</a:t>
            </a:r>
            <a:r>
              <a:rPr lang="en-US" altLang="zh-CN" sz="2400" dirty="0">
                <a:solidFill>
                  <a:schemeClr val="tx1"/>
                </a:solidFill>
                <a:latin typeface="Consolas" panose="020B0609020204030204" pitchFamily="49" charset="0"/>
              </a:rPr>
              <a:t> c&gt;a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c&gt;b: </a:t>
            </a:r>
            <a:r>
              <a:rPr lang="en-US" altLang="zh-CN" sz="2400" dirty="0" err="1">
                <a:solidFill>
                  <a:schemeClr val="tx1"/>
                </a:solidFill>
                <a:latin typeface="Consolas" panose="020B0609020204030204" pitchFamily="49" charset="0"/>
              </a:rPr>
              <a:t>max_num</a:t>
            </a:r>
            <a:r>
              <a:rPr lang="en-US" altLang="zh-CN" sz="2400" dirty="0">
                <a:solidFill>
                  <a:schemeClr val="tx1"/>
                </a:solidFill>
                <a:latin typeface="Consolas" panose="020B0609020204030204" pitchFamily="49" charset="0"/>
              </a:rPr>
              <a:t> = c</a:t>
            </a:r>
          </a:p>
          <a:p>
            <a:pPr>
              <a:lnSpc>
                <a:spcPct val="150000"/>
              </a:lnSpc>
            </a:pPr>
            <a:r>
              <a:rPr lang="en-US" altLang="zh-CN" sz="2400" dirty="0">
                <a:solidFill>
                  <a:schemeClr val="tx1"/>
                </a:solidFill>
                <a:latin typeface="Consolas" panose="020B0609020204030204" pitchFamily="49" charset="0"/>
              </a:rPr>
              <a:t>print(num,</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中最大的数字是：</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r>
              <a:rPr lang="en-US" altLang="zh-CN" sz="2400" dirty="0" err="1">
                <a:solidFill>
                  <a:schemeClr val="tx1"/>
                </a:solidFill>
                <a:latin typeface="Consolas" panose="020B0609020204030204" pitchFamily="49" charset="0"/>
              </a:rPr>
              <a:t>max_num</a:t>
            </a:r>
            <a:r>
              <a:rPr lang="en-US" altLang="zh-CN" sz="2400" dirty="0">
                <a:solidFill>
                  <a:schemeClr val="tx1"/>
                </a:solidFill>
                <a:latin typeface="Consolas" panose="020B0609020204030204" pitchFamily="49" charset="0"/>
              </a:rPr>
              <a:t>)</a:t>
            </a:r>
            <a:endParaRPr lang="zh-CN" altLang="en-US" sz="2400" dirty="0">
              <a:solidFill>
                <a:schemeClr val="tx1"/>
              </a:solidFill>
              <a:latin typeface="Consolas" panose="020B0609020204030204" pitchFamily="49" charset="0"/>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r>
              <a:rPr lang="en-US" altLang="zh-CN" sz="2400" b="1" spc="300" dirty="0">
                <a:solidFill>
                  <a:srgbClr val="1E6787"/>
                </a:solidFill>
                <a:latin typeface="微软雅黑" panose="020B0503020204020204" pitchFamily="34" charset="-122"/>
                <a:ea typeface="微软雅黑" panose="020B0503020204020204" pitchFamily="34" charset="-122"/>
              </a:rPr>
              <a:t> ⭐️ 👨‍💻</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1504899"/>
          </a:xfrm>
          <a:prstGeom prst="rect">
            <a:avLst/>
          </a:prstGeom>
        </p:spPr>
        <p:txBody>
          <a:bodyPr wrap="square">
            <a:spAutoFit/>
          </a:bodyPr>
          <a:lstStyle/>
          <a:p>
            <a:pPr>
              <a:lnSpc>
                <a:spcPts val="3400"/>
              </a:lnSpc>
              <a:spcAft>
                <a:spcPts val="1200"/>
              </a:spcAft>
            </a:pPr>
            <a:r>
              <a:rPr lang="zh-CN" altLang="en-US" sz="2400" b="1" dirty="0">
                <a:latin typeface="+mn-ea"/>
              </a:rPr>
              <a:t>分支结构：</a:t>
            </a:r>
            <a:r>
              <a:rPr lang="en-US" altLang="zh-CN" sz="2400" b="1" dirty="0">
                <a:latin typeface="+mn-ea"/>
              </a:rPr>
              <a:t>if </a:t>
            </a:r>
            <a:r>
              <a:rPr lang="zh-CN" altLang="en-US" sz="2400" b="1" dirty="0">
                <a:latin typeface="+mn-ea"/>
              </a:rPr>
              <a:t>语句的嵌套</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latin typeface="+mn-ea"/>
              </a:rPr>
              <a:t>从键盘输入三位的正整数，输出其中的最大的一位数字是多少。例如：输入</a:t>
            </a:r>
            <a:r>
              <a:rPr lang="en-US" altLang="zh-CN" sz="2400" dirty="0">
                <a:latin typeface="+mn-ea"/>
              </a:rPr>
              <a:t>386</a:t>
            </a:r>
            <a:r>
              <a:rPr lang="zh-CN" altLang="zh-CN" sz="2400" dirty="0">
                <a:latin typeface="+mn-ea"/>
              </a:rPr>
              <a:t>，输出</a:t>
            </a:r>
            <a:r>
              <a:rPr lang="en-US" altLang="zh-CN" sz="2400" dirty="0">
                <a:latin typeface="+mn-ea"/>
              </a:rPr>
              <a:t>8</a:t>
            </a:r>
            <a:r>
              <a:rPr lang="zh-CN" altLang="zh-CN" sz="2400" dirty="0">
                <a:latin typeface="+mn-ea"/>
              </a:rPr>
              <a:t>；输入</a:t>
            </a:r>
            <a:r>
              <a:rPr lang="en-US" altLang="zh-CN" sz="2400" dirty="0">
                <a:latin typeface="+mn-ea"/>
              </a:rPr>
              <a:t>290</a:t>
            </a:r>
            <a:r>
              <a:rPr lang="zh-CN" altLang="zh-CN" sz="2400" dirty="0">
                <a:latin typeface="+mn-ea"/>
              </a:rPr>
              <a:t>，输出</a:t>
            </a:r>
            <a:r>
              <a:rPr lang="en-US" altLang="zh-CN" sz="2400" dirty="0">
                <a:latin typeface="+mn-ea"/>
              </a:rPr>
              <a:t>9</a:t>
            </a:r>
            <a:r>
              <a:rPr lang="zh-CN" altLang="zh-CN" sz="2400" dirty="0">
                <a:latin typeface="+mn-ea"/>
              </a:rPr>
              <a:t>。</a:t>
            </a:r>
            <a:endParaRPr lang="en-US" altLang="zh-CN" sz="2400" dirty="0">
              <a:latin typeface="+mn-ea"/>
            </a:endParaRPr>
          </a:p>
        </p:txBody>
      </p:sp>
      <p:sp>
        <p:nvSpPr>
          <p:cNvPr id="2" name="矩形 1"/>
          <p:cNvSpPr/>
          <p:nvPr/>
        </p:nvSpPr>
        <p:spPr>
          <a:xfrm>
            <a:off x="530360" y="2292836"/>
            <a:ext cx="10510695" cy="58105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57200" indent="-457200">
              <a:lnSpc>
                <a:spcPct val="150000"/>
              </a:lnSpc>
              <a:buFont typeface="+mj-lt"/>
              <a:buAutoNum type="arabicPeriod" startAt="2"/>
            </a:pPr>
            <a:r>
              <a:rPr lang="zh-CN" altLang="zh-CN" sz="2400" dirty="0">
                <a:latin typeface="+mn-ea"/>
                <a:cs typeface="Times New Roman" panose="02020603050405020304" pitchFamily="18" charset="0"/>
              </a:rPr>
              <a:t>从百位，十位和个位中找出最大的一个数字。</a:t>
            </a:r>
            <a:endParaRPr lang="zh-CN" altLang="en-US" sz="2400" dirty="0">
              <a:latin typeface="+mn-ea"/>
            </a:endParaRPr>
          </a:p>
        </p:txBody>
      </p:sp>
      <p:sp>
        <p:nvSpPr>
          <p:cNvPr id="5" name="矩形 4"/>
          <p:cNvSpPr/>
          <p:nvPr/>
        </p:nvSpPr>
        <p:spPr>
          <a:xfrm>
            <a:off x="530360" y="3136131"/>
            <a:ext cx="8325405" cy="58573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altLang="zh-CN" sz="2400" dirty="0">
                <a:solidFill>
                  <a:srgbClr val="7030A0"/>
                </a:solidFill>
                <a:latin typeface="Consolas" panose="020B0609020204030204" pitchFamily="49" charset="0"/>
              </a:rPr>
              <a:t>print</a:t>
            </a:r>
            <a:r>
              <a:rPr lang="en-US" altLang="zh-CN" sz="2400" dirty="0">
                <a:solidFill>
                  <a:schemeClr val="tx1"/>
                </a:solidFill>
                <a:latin typeface="Consolas" panose="020B0609020204030204" pitchFamily="49" charset="0"/>
              </a:rPr>
              <a:t>(num,</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中最大的数字是：</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r>
              <a:rPr lang="en-US" altLang="zh-CN" sz="2400" dirty="0">
                <a:solidFill>
                  <a:srgbClr val="7030A0"/>
                </a:solidFill>
                <a:latin typeface="Consolas" panose="020B0609020204030204" pitchFamily="49" charset="0"/>
              </a:rPr>
              <a:t>max</a:t>
            </a:r>
            <a:r>
              <a:rPr lang="en-US" altLang="zh-CN" sz="2400" dirty="0">
                <a:solidFill>
                  <a:schemeClr val="tx1"/>
                </a:solidFill>
                <a:latin typeface="Consolas" panose="020B0609020204030204" pitchFamily="49" charset="0"/>
              </a:rPr>
              <a:t>(</a:t>
            </a:r>
            <a:r>
              <a:rPr lang="en-US" altLang="zh-CN" sz="2400" dirty="0" err="1">
                <a:solidFill>
                  <a:schemeClr val="tx1"/>
                </a:solidFill>
                <a:latin typeface="Consolas" panose="020B0609020204030204" pitchFamily="49" charset="0"/>
              </a:rPr>
              <a:t>a,b,c</a:t>
            </a:r>
            <a:r>
              <a:rPr lang="en-US" altLang="zh-CN" sz="2400" dirty="0">
                <a:solidFill>
                  <a:schemeClr val="tx1"/>
                </a:solidFill>
                <a:latin typeface="Consolas" panose="020B0609020204030204" pitchFamily="49" charset="0"/>
              </a:rPr>
              <a:t>))</a:t>
            </a:r>
            <a:endParaRPr lang="zh-CN" altLang="en-US" sz="2400" dirty="0">
              <a:solidFill>
                <a:schemeClr val="tx1"/>
              </a:solidFill>
              <a:latin typeface="Consolas" panose="020B0609020204030204" pitchFamily="49" charset="0"/>
            </a:endParaRPr>
          </a:p>
        </p:txBody>
      </p:sp>
      <p:sp>
        <p:nvSpPr>
          <p:cNvPr id="6" name="矩形 5"/>
          <p:cNvSpPr/>
          <p:nvPr/>
        </p:nvSpPr>
        <p:spPr>
          <a:xfrm>
            <a:off x="530360" y="3984107"/>
            <a:ext cx="11356840" cy="1689052"/>
          </a:xfrm>
          <a:prstGeom prst="rect">
            <a:avLst/>
          </a:prstGeom>
        </p:spPr>
        <p:txBody>
          <a:bodyPr wrap="square">
            <a:spAutoFit/>
          </a:bodyPr>
          <a:lstStyle/>
          <a:p>
            <a:pPr indent="266700" algn="just">
              <a:lnSpc>
                <a:spcPct val="150000"/>
              </a:lnSpc>
              <a:spcAft>
                <a:spcPts val="0"/>
              </a:spcAft>
            </a:pPr>
            <a:r>
              <a:rPr lang="zh-CN" altLang="zh-CN" sz="2400" kern="100" dirty="0">
                <a:latin typeface="+mn-ea"/>
                <a:cs typeface="Times New Roman" panose="02020603050405020304" pitchFamily="18" charset="0"/>
              </a:rPr>
              <a:t>绝大多数的计算问题，都有很多种解决方法，这就意味着当你在拿到问题的时候，不要急于编写进入你脑海中的第一个想法。你的任务是首先找到一个正确的算法，之后力求清晰，高效，让代码变得赏心悦目，让阅读和维护变得简单轻松。</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7477B65-B2E4-4AEB-B918-EAFE5C3445F0}"/>
              </a:ext>
            </a:extLst>
          </p:cNvPr>
          <p:cNvSpPr>
            <a:spLocks noChangeAspect="1"/>
          </p:cNvSpPr>
          <p:nvPr>
            <p:custDataLst>
              <p:tags r:id="rId1"/>
            </p:custDataLst>
          </p:nvPr>
        </p:nvSpPr>
        <p:spPr>
          <a:xfrm>
            <a:off x="1295400" y="0"/>
            <a:ext cx="9601199"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355600" rIns="355600" rtlCol="0" anchor="ctr">
            <a:noAutofit/>
          </a:bodyPr>
          <a:lstStyle/>
          <a:p>
            <a:pPr algn="ctr"/>
            <a:r>
              <a:rPr lang="zh-CN" altLang="en-US" sz="20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网络视频</a:t>
            </a:r>
          </a:p>
          <a:p>
            <a:pPr algn="just"/>
            <a:endParaRPr lang="zh-CN" altLang="en-US"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r>
              <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rPr>
              <a:t>https://www.bilibili.com/video/BV1rb411878k/</a:t>
            </a: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r>
              <a:rPr lang="zh-CN" altLang="en-US" sz="1100">
                <a:solidFill>
                  <a:srgbClr val="C8C8C8"/>
                </a:solidFill>
                <a:latin typeface="Microsoft Yahei" panose="020B0503020204020204" pitchFamily="34" charset="-122"/>
                <a:ea typeface="Microsoft Yahei" panose="020B0503020204020204" pitchFamily="34" charset="-122"/>
                <a:sym typeface="Microsoft Yahei" panose="020B0503020204020204" pitchFamily="34" charset="-122"/>
              </a:rPr>
              <a:t>温馨提示：此视频框在点击“上传手机课件”时会进行转换，用手机进行观看时则会变为可点击的视频。此视频框可被拖动移位和修改大小</a:t>
            </a:r>
          </a:p>
        </p:txBody>
      </p:sp>
    </p:spTree>
    <p:extLst>
      <p:ext uri="{BB962C8B-B14F-4D97-AF65-F5344CB8AC3E}">
        <p14:creationId xmlns:p14="http://schemas.microsoft.com/office/powerpoint/2010/main" val="2937337827"/>
      </p:ext>
    </p:extLst>
  </p:cSld>
  <p:clrMapOvr>
    <a:masterClrMapping/>
  </p:clrMapOvr>
  <p:transition spd="slow">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C7C14DF-EEFE-4C80-8C31-5CE0F457DB3E}"/>
              </a:ext>
            </a:extLst>
          </p:cNvPr>
          <p:cNvSpPr>
            <a:spLocks noChangeAspect="1"/>
          </p:cNvSpPr>
          <p:nvPr>
            <p:custDataLst>
              <p:tags r:id="rId1"/>
            </p:custDataLst>
          </p:nvPr>
        </p:nvSpPr>
        <p:spPr>
          <a:xfrm>
            <a:off x="1295400" y="0"/>
            <a:ext cx="9601199"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355600" rIns="355600" rtlCol="0" anchor="ctr">
            <a:noAutofit/>
          </a:bodyPr>
          <a:lstStyle/>
          <a:p>
            <a:pPr algn="ctr"/>
            <a:r>
              <a:rPr lang="zh-CN" altLang="en-US" sz="20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网络视频</a:t>
            </a:r>
          </a:p>
          <a:p>
            <a:pPr algn="just"/>
            <a:endParaRPr lang="zh-CN" altLang="en-US"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r>
              <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rPr>
              <a:t>https://www.bilibili.com/video/BV1eS4y1Q7v8/</a:t>
            </a: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r>
              <a:rPr lang="zh-CN" altLang="en-US" sz="1100">
                <a:solidFill>
                  <a:srgbClr val="C8C8C8"/>
                </a:solidFill>
                <a:latin typeface="Microsoft Yahei" panose="020B0503020204020204" pitchFamily="34" charset="-122"/>
                <a:ea typeface="Microsoft Yahei" panose="020B0503020204020204" pitchFamily="34" charset="-122"/>
                <a:sym typeface="Microsoft Yahei" panose="020B0503020204020204" pitchFamily="34" charset="-122"/>
              </a:rPr>
              <a:t>温馨提示：此视频框在点击“上传手机课件”时会进行转换，用手机进行观看时则会变为可点击的视频。此视频框可被拖动移位和修改大小</a:t>
            </a:r>
          </a:p>
        </p:txBody>
      </p:sp>
    </p:spTree>
    <p:extLst>
      <p:ext uri="{BB962C8B-B14F-4D97-AF65-F5344CB8AC3E}">
        <p14:creationId xmlns:p14="http://schemas.microsoft.com/office/powerpoint/2010/main" val="2914477587"/>
      </p:ext>
    </p:extLst>
  </p:cSld>
  <p:clrMapOvr>
    <a:masterClrMapping/>
  </p:clrMapOvr>
  <p:transition spd="slow">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5CDC97-ED4D-4C94-B99E-B33656628624}"/>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以下哪个选项描述了</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Python</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中的</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if-</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elif</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-else</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结构？</a:t>
            </a:r>
          </a:p>
        </p:txBody>
      </p:sp>
      <p:sp>
        <p:nvSpPr>
          <p:cNvPr id="5" name="文本框 4">
            <a:extLst>
              <a:ext uri="{FF2B5EF4-FFF2-40B4-BE49-F238E27FC236}">
                <a16:creationId xmlns:a16="http://schemas.microsoft.com/office/drawing/2014/main" id="{7B7E6106-115F-48CA-924C-4A05565294C4}"/>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800" b="0" i="0" dirty="0">
                <a:solidFill>
                  <a:srgbClr val="404040"/>
                </a:solidFill>
                <a:effectLst/>
                <a:latin typeface="Inter"/>
              </a:rPr>
              <a:t>用于循环执行一段代码，直到条件不满足为止。</a:t>
            </a:r>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1D8FEB10-5A2C-49B0-8787-B6E0DF61195B}"/>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800" b="0" i="0" dirty="0">
                <a:solidFill>
                  <a:srgbClr val="404040"/>
                </a:solidFill>
                <a:effectLst/>
                <a:latin typeface="Inter"/>
              </a:rPr>
              <a:t>用于根据不同的条件执行不同的代码块。</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D6CC52B2-A479-462C-8D61-93886B1157DE}"/>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zh-CN" altLang="en-US" sz="2800" b="0" i="0" dirty="0">
                <a:solidFill>
                  <a:srgbClr val="404040"/>
                </a:solidFill>
                <a:effectLst/>
                <a:latin typeface="Inter"/>
              </a:rPr>
              <a:t>用于定义一个函数</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093CDE6B-6976-4799-97F2-175F8ACA35D9}"/>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zh-CN" altLang="en-US" sz="2800" b="0" i="0" dirty="0">
                <a:solidFill>
                  <a:srgbClr val="404040"/>
                </a:solidFill>
                <a:effectLst/>
                <a:latin typeface="Inter"/>
              </a:rPr>
              <a:t>用于处理异常，并在异常发生时执行特定的代码块。</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194BEB3D-6A09-4B06-910B-7FC164988896}"/>
              </a:ext>
            </a:extLst>
          </p:cNvPr>
          <p:cNvSpPr>
            <a:spLocks noChangeAspect="1"/>
          </p:cNvSpPr>
          <p:nvPr>
            <p:custDataLst>
              <p:tags r:id="rId7"/>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1D4D158C-6746-44DF-94DC-B8B932FCCF4E}"/>
              </a:ext>
            </a:extLst>
          </p:cNvPr>
          <p:cNvSpPr>
            <a:spLocks noChangeAspect="1"/>
          </p:cNvSpPr>
          <p:nvPr>
            <p:custDataLst>
              <p:tags r:id="rId8"/>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5FB2FAE7-AEDE-4674-BAF6-70AE073C1482}"/>
              </a:ext>
            </a:extLst>
          </p:cNvPr>
          <p:cNvSpPr>
            <a:spLocks noChangeAspect="1"/>
          </p:cNvSpPr>
          <p:nvPr>
            <p:custDataLst>
              <p:tags r:id="rId9"/>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F9128B5E-5058-4357-AB50-EBD6B21DF804}"/>
              </a:ext>
            </a:extLst>
          </p:cNvPr>
          <p:cNvSpPr>
            <a:spLocks noChangeAspect="1"/>
          </p:cNvSpPr>
          <p:nvPr>
            <p:custDataLst>
              <p:tags r:id="rId10"/>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2C79A466-02CC-40F6-A224-7CE1F4E387BD}"/>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F45A5684-B673-412E-9EE1-08501A1B7760}"/>
              </a:ext>
            </a:extLst>
          </p:cNvPr>
          <p:cNvGrpSpPr/>
          <p:nvPr>
            <p:custDataLst>
              <p:tags r:id="rId12"/>
            </p:custDataLst>
          </p:nvPr>
        </p:nvGrpSpPr>
        <p:grpSpPr>
          <a:xfrm>
            <a:off x="0" y="0"/>
            <a:ext cx="12192000" cy="635000"/>
            <a:chOff x="0" y="0"/>
            <a:chExt cx="12192000" cy="635000"/>
          </a:xfrm>
        </p:grpSpPr>
        <p:sp>
          <p:nvSpPr>
            <p:cNvPr id="14" name="TitleBackground">
              <a:extLst>
                <a:ext uri="{FF2B5EF4-FFF2-40B4-BE49-F238E27FC236}">
                  <a16:creationId xmlns:a16="http://schemas.microsoft.com/office/drawing/2014/main" id="{9F805723-482E-4EA8-B9A7-3F7F9C62C093}"/>
                </a:ext>
              </a:extLst>
            </p:cNvPr>
            <p:cNvSpPr/>
            <p:nvPr>
              <p:custDataLst>
                <p:tags r:id="rId14"/>
              </p:custDataLst>
            </p:nvPr>
          </p:nvSpPr>
          <p:spPr>
            <a:xfrm>
              <a:off x="0" y="0"/>
              <a:ext cx="12192000" cy="635000"/>
            </a:xfrm>
            <a:prstGeom prst="rect">
              <a:avLst/>
            </a:prstGeom>
            <a:solidFill>
              <a:srgbClr val="F6F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CAE6617-21D0-42D5-84D5-ADC4C77D8D16}"/>
                </a:ext>
              </a:extLst>
            </p:cNvPr>
            <p:cNvSpPr/>
            <p:nvPr>
              <p:custDataLst>
                <p:tags r:id="rId15"/>
              </p:custDataLst>
            </p:nvPr>
          </p:nvSpPr>
          <p:spPr>
            <a:xfrm>
              <a:off x="0" y="0"/>
              <a:ext cx="190500" cy="635000"/>
            </a:xfrm>
            <a:prstGeom prst="rect">
              <a:avLst/>
            </a:prstGeom>
            <a:solidFill>
              <a:srgbClr val="639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E1FA151F-AB58-4158-9E08-E79B4681AC5F}"/>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EAA086EE-E229-40F0-94C3-567D55D9DD07}"/>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C3F2BB78-D9D8-4731-8B99-C24C94289882}"/>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236072833"/>
      </p:ext>
    </p:extLst>
  </p:cSld>
  <p:clrMapOvr>
    <a:masterClrMapping/>
  </p:clrMapOvr>
  <p:transition spd="slow">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p:cNvSpPr txBox="1"/>
          <p:nvPr/>
        </p:nvSpPr>
        <p:spPr>
          <a:xfrm>
            <a:off x="3887776" y="2420224"/>
            <a:ext cx="2646878"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循环结构</a:t>
            </a:r>
          </a:p>
        </p:txBody>
      </p:sp>
      <p:grpSp>
        <p:nvGrpSpPr>
          <p:cNvPr id="13" name="Group 5"/>
          <p:cNvGrpSpPr/>
          <p:nvPr/>
        </p:nvGrpSpPr>
        <p:grpSpPr>
          <a:xfrm>
            <a:off x="8825614" y="4241498"/>
            <a:ext cx="2169488" cy="2175406"/>
            <a:chOff x="5292553" y="3355717"/>
            <a:chExt cx="1711365" cy="2494000"/>
          </a:xfrm>
          <a:solidFill>
            <a:schemeClr val="bg1">
              <a:lumMod val="95000"/>
            </a:schemeClr>
          </a:solidFill>
        </p:grpSpPr>
        <p:sp>
          <p:nvSpPr>
            <p:cNvPr id="14" name="Rectangle 5"/>
            <p:cNvSpPr>
              <a:spLocks noChangeArrowheads="1"/>
            </p:cNvSpPr>
            <p:nvPr/>
          </p:nvSpPr>
          <p:spPr bwMode="auto">
            <a:xfrm>
              <a:off x="5292553" y="3573075"/>
              <a:ext cx="992082" cy="190188"/>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5" name="Rectangle 6"/>
            <p:cNvSpPr>
              <a:spLocks noChangeArrowheads="1"/>
            </p:cNvSpPr>
            <p:nvPr/>
          </p:nvSpPr>
          <p:spPr bwMode="auto">
            <a:xfrm>
              <a:off x="5402008" y="4624848"/>
              <a:ext cx="80422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6" name="Rectangle 7"/>
            <p:cNvSpPr>
              <a:spLocks noChangeArrowheads="1"/>
            </p:cNvSpPr>
            <p:nvPr/>
          </p:nvSpPr>
          <p:spPr bwMode="auto">
            <a:xfrm>
              <a:off x="5471873" y="3355717"/>
              <a:ext cx="1124825"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7" name="Rectangle 8"/>
            <p:cNvSpPr>
              <a:spLocks noChangeArrowheads="1"/>
            </p:cNvSpPr>
            <p:nvPr/>
          </p:nvSpPr>
          <p:spPr bwMode="auto">
            <a:xfrm>
              <a:off x="5382601" y="3902993"/>
              <a:ext cx="1127154" cy="784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0" name="Rectangle 9"/>
            <p:cNvSpPr>
              <a:spLocks noChangeArrowheads="1"/>
            </p:cNvSpPr>
            <p:nvPr/>
          </p:nvSpPr>
          <p:spPr bwMode="auto">
            <a:xfrm>
              <a:off x="5592196" y="3981397"/>
              <a:ext cx="1004502"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2" name="Rectangle 10"/>
            <p:cNvSpPr>
              <a:spLocks noChangeArrowheads="1"/>
            </p:cNvSpPr>
            <p:nvPr/>
          </p:nvSpPr>
          <p:spPr bwMode="auto">
            <a:xfrm>
              <a:off x="5471873" y="4093379"/>
              <a:ext cx="874864" cy="7374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3" name="Rectangle 11"/>
            <p:cNvSpPr>
              <a:spLocks noChangeArrowheads="1"/>
            </p:cNvSpPr>
            <p:nvPr/>
          </p:nvSpPr>
          <p:spPr bwMode="auto">
            <a:xfrm>
              <a:off x="5592196" y="4166845"/>
              <a:ext cx="1026238"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5" name="Rectangle 12"/>
            <p:cNvSpPr>
              <a:spLocks noChangeArrowheads="1"/>
            </p:cNvSpPr>
            <p:nvPr/>
          </p:nvSpPr>
          <p:spPr bwMode="auto">
            <a:xfrm>
              <a:off x="5570460" y="4915952"/>
              <a:ext cx="902034" cy="52011"/>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7" name="Rectangle 13"/>
            <p:cNvSpPr>
              <a:spLocks noChangeArrowheads="1"/>
            </p:cNvSpPr>
            <p:nvPr/>
          </p:nvSpPr>
          <p:spPr bwMode="auto">
            <a:xfrm>
              <a:off x="5690783" y="4967962"/>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8" name="Rectangle 14"/>
            <p:cNvSpPr>
              <a:spLocks noChangeArrowheads="1"/>
            </p:cNvSpPr>
            <p:nvPr/>
          </p:nvSpPr>
          <p:spPr bwMode="auto">
            <a:xfrm>
              <a:off x="5409771" y="5109245"/>
              <a:ext cx="936966" cy="23443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0" name="Rectangle 16"/>
            <p:cNvSpPr>
              <a:spLocks noChangeArrowheads="1"/>
            </p:cNvSpPr>
            <p:nvPr/>
          </p:nvSpPr>
          <p:spPr bwMode="auto">
            <a:xfrm>
              <a:off x="5632562" y="5343680"/>
              <a:ext cx="877193"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1" name="Rectangle 17"/>
            <p:cNvSpPr>
              <a:spLocks noChangeArrowheads="1"/>
            </p:cNvSpPr>
            <p:nvPr/>
          </p:nvSpPr>
          <p:spPr bwMode="auto">
            <a:xfrm>
              <a:off x="5340682" y="5458288"/>
              <a:ext cx="823630" cy="166900"/>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2" name="Rectangle 18"/>
            <p:cNvSpPr>
              <a:spLocks noChangeArrowheads="1"/>
            </p:cNvSpPr>
            <p:nvPr/>
          </p:nvSpPr>
          <p:spPr bwMode="auto">
            <a:xfrm>
              <a:off x="5536304" y="5625188"/>
              <a:ext cx="1110076" cy="22434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3" name="Rectangle 19"/>
            <p:cNvSpPr>
              <a:spLocks noChangeArrowheads="1"/>
            </p:cNvSpPr>
            <p:nvPr/>
          </p:nvSpPr>
          <p:spPr bwMode="auto">
            <a:xfrm>
              <a:off x="6411944" y="3355717"/>
              <a:ext cx="24841"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4" name="Rectangle 20"/>
            <p:cNvSpPr>
              <a:spLocks noChangeArrowheads="1"/>
            </p:cNvSpPr>
            <p:nvPr/>
          </p:nvSpPr>
          <p:spPr bwMode="auto">
            <a:xfrm>
              <a:off x="6436785" y="3575404"/>
              <a:ext cx="776" cy="77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5" name="Rectangle 21"/>
            <p:cNvSpPr>
              <a:spLocks noChangeArrowheads="1"/>
            </p:cNvSpPr>
            <p:nvPr/>
          </p:nvSpPr>
          <p:spPr bwMode="auto">
            <a:xfrm>
              <a:off x="5592196" y="3355717"/>
              <a:ext cx="40366"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6" name="Rectangle 22"/>
            <p:cNvSpPr>
              <a:spLocks noChangeArrowheads="1"/>
            </p:cNvSpPr>
            <p:nvPr/>
          </p:nvSpPr>
          <p:spPr bwMode="auto">
            <a:xfrm>
              <a:off x="6509755" y="4166845"/>
              <a:ext cx="16302"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7" name="Rectangle 23"/>
            <p:cNvSpPr>
              <a:spLocks noChangeArrowheads="1"/>
            </p:cNvSpPr>
            <p:nvPr/>
          </p:nvSpPr>
          <p:spPr bwMode="auto">
            <a:xfrm>
              <a:off x="5676034" y="4166845"/>
              <a:ext cx="158360"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8" name="Freeform 24"/>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ln>
          </p:spPr>
          <p:txBody>
            <a:bodyPr vert="horz" wrap="square" lIns="86687" tIns="43344" rIns="86687" bIns="43344" numCol="1" anchor="t" anchorCtr="0" compatLnSpc="1"/>
            <a:lstStyle/>
            <a:p>
              <a:endParaRPr lang="en-US" sz="1705" dirty="0">
                <a:solidFill>
                  <a:prstClr val="black"/>
                </a:solidFill>
                <a:latin typeface="Calibri" panose="020F0502020204030204"/>
                <a:ea typeface="微软雅黑" panose="020B0503020204020204" pitchFamily="34" charset="-122"/>
              </a:endParaRPr>
            </a:p>
          </p:txBody>
        </p:sp>
        <p:sp>
          <p:nvSpPr>
            <p:cNvPr id="39" name="Freeform 25"/>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0" name="Freeform 26"/>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1" name="Rectangle 27"/>
            <p:cNvSpPr>
              <a:spLocks noChangeArrowheads="1"/>
            </p:cNvSpPr>
            <p:nvPr/>
          </p:nvSpPr>
          <p:spPr bwMode="auto">
            <a:xfrm>
              <a:off x="5306526" y="4421463"/>
              <a:ext cx="81742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2" name="Rectangle 28"/>
            <p:cNvSpPr>
              <a:spLocks noChangeArrowheads="1"/>
            </p:cNvSpPr>
            <p:nvPr/>
          </p:nvSpPr>
          <p:spPr bwMode="auto">
            <a:xfrm>
              <a:off x="5808001" y="4421463"/>
              <a:ext cx="6055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3" name="Rectangle 29"/>
            <p:cNvSpPr>
              <a:spLocks noChangeArrowheads="1"/>
            </p:cNvSpPr>
            <p:nvPr/>
          </p:nvSpPr>
          <p:spPr bwMode="auto">
            <a:xfrm>
              <a:off x="5652745" y="4421463"/>
              <a:ext cx="62102"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4" name="Rectangle 30"/>
            <p:cNvSpPr>
              <a:spLocks noChangeArrowheads="1"/>
            </p:cNvSpPr>
            <p:nvPr/>
          </p:nvSpPr>
          <p:spPr bwMode="auto">
            <a:xfrm>
              <a:off x="5738136" y="4624848"/>
              <a:ext cx="12653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5" name="Rectangle 31"/>
            <p:cNvSpPr>
              <a:spLocks noChangeArrowheads="1"/>
            </p:cNvSpPr>
            <p:nvPr/>
          </p:nvSpPr>
          <p:spPr bwMode="auto">
            <a:xfrm>
              <a:off x="5738136"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6" name="Rectangle 32"/>
            <p:cNvSpPr>
              <a:spLocks noChangeArrowheads="1"/>
            </p:cNvSpPr>
            <p:nvPr/>
          </p:nvSpPr>
          <p:spPr bwMode="auto">
            <a:xfrm>
              <a:off x="5772292"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7" name="Rectangle 33"/>
            <p:cNvSpPr>
              <a:spLocks noChangeArrowheads="1"/>
            </p:cNvSpPr>
            <p:nvPr/>
          </p:nvSpPr>
          <p:spPr bwMode="auto">
            <a:xfrm>
              <a:off x="6264452" y="4967962"/>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8" name="Rectangle 34"/>
            <p:cNvSpPr>
              <a:spLocks noChangeArrowheads="1"/>
            </p:cNvSpPr>
            <p:nvPr/>
          </p:nvSpPr>
          <p:spPr bwMode="auto">
            <a:xfrm>
              <a:off x="6311804" y="4967962"/>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9" name="Rectangle 35"/>
            <p:cNvSpPr>
              <a:spLocks noChangeArrowheads="1"/>
            </p:cNvSpPr>
            <p:nvPr/>
          </p:nvSpPr>
          <p:spPr bwMode="auto">
            <a:xfrm>
              <a:off x="5690783" y="3761710"/>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0" name="Rectangle 36"/>
            <p:cNvSpPr>
              <a:spLocks noChangeArrowheads="1"/>
            </p:cNvSpPr>
            <p:nvPr/>
          </p:nvSpPr>
          <p:spPr bwMode="auto">
            <a:xfrm>
              <a:off x="5738136"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1" name="Rectangle 37"/>
            <p:cNvSpPr>
              <a:spLocks noChangeArrowheads="1"/>
            </p:cNvSpPr>
            <p:nvPr/>
          </p:nvSpPr>
          <p:spPr bwMode="auto">
            <a:xfrm>
              <a:off x="5772292"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2" name="Rectangle 38"/>
            <p:cNvSpPr>
              <a:spLocks noChangeArrowheads="1"/>
            </p:cNvSpPr>
            <p:nvPr/>
          </p:nvSpPr>
          <p:spPr bwMode="auto">
            <a:xfrm>
              <a:off x="6264452" y="3761710"/>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3" name="Rectangle 39"/>
            <p:cNvSpPr>
              <a:spLocks noChangeArrowheads="1"/>
            </p:cNvSpPr>
            <p:nvPr/>
          </p:nvSpPr>
          <p:spPr bwMode="auto">
            <a:xfrm>
              <a:off x="6311804" y="3761710"/>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4" name="Freeform 40"/>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5" name="Freeform 41"/>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6" name="Freeform 42"/>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7" name="Freeform 43"/>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8" name="Freeform 44"/>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9" name="Oval 45"/>
            <p:cNvSpPr>
              <a:spLocks noChangeArrowheads="1"/>
            </p:cNvSpPr>
            <p:nvPr/>
          </p:nvSpPr>
          <p:spPr bwMode="auto">
            <a:xfrm>
              <a:off x="6128603" y="3612665"/>
              <a:ext cx="111784" cy="111008"/>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60" name="Oval 46"/>
            <p:cNvSpPr>
              <a:spLocks noChangeArrowheads="1"/>
            </p:cNvSpPr>
            <p:nvPr/>
          </p:nvSpPr>
          <p:spPr bwMode="auto">
            <a:xfrm>
              <a:off x="5325933" y="3617323"/>
              <a:ext cx="111784" cy="111784"/>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grpSp>
      <p:grpSp>
        <p:nvGrpSpPr>
          <p:cNvPr id="3" name="组合 2"/>
          <p:cNvGrpSpPr/>
          <p:nvPr/>
        </p:nvGrpSpPr>
        <p:grpSpPr>
          <a:xfrm>
            <a:off x="443983" y="1112313"/>
            <a:ext cx="1936868" cy="1936868"/>
            <a:chOff x="2572456" y="958222"/>
            <a:chExt cx="1936868" cy="1936868"/>
          </a:xfrm>
        </p:grpSpPr>
        <p:grpSp>
          <p:nvGrpSpPr>
            <p:cNvPr id="61" name="组合 60"/>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63" name="椭圆 62"/>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grpSp>
        <p:sp>
          <p:nvSpPr>
            <p:cNvPr id="64" name="TextBox 1"/>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03</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p:cNvGrpSpPr/>
          <p:nvPr/>
        </p:nvGrpSpPr>
        <p:grpSpPr>
          <a:xfrm rot="5400000">
            <a:off x="7939470" y="-3214903"/>
            <a:ext cx="942183" cy="7462505"/>
            <a:chOff x="-11273" y="-594773"/>
            <a:chExt cx="719786" cy="7462505"/>
          </a:xfrm>
        </p:grpSpPr>
        <p:sp>
          <p:nvSpPr>
            <p:cNvPr id="66" name="等腰三角形 65"/>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039"/>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17580" y="894406"/>
            <a:ext cx="11356840" cy="5782480"/>
          </a:xfrm>
          <a:prstGeom prst="rect">
            <a:avLst/>
          </a:prstGeom>
        </p:spPr>
        <p:txBody>
          <a:bodyPr wrap="square">
            <a:spAutoFit/>
          </a:bodyPr>
          <a:lstStyle/>
          <a:p>
            <a:pPr>
              <a:lnSpc>
                <a:spcPts val="4000"/>
              </a:lnSpc>
              <a:spcAft>
                <a:spcPts val="600"/>
              </a:spcAft>
            </a:pPr>
            <a:r>
              <a:rPr lang="zh-CN" altLang="zh-CN" sz="2400" dirty="0">
                <a:latin typeface="+mn-ea"/>
              </a:rPr>
              <a:t>在之前的程序中，每个语句至多被执行一次，程序的长度</a:t>
            </a:r>
            <a:r>
              <a:rPr lang="zh-CN" altLang="en-US" sz="2400" dirty="0">
                <a:latin typeface="+mn-ea"/>
              </a:rPr>
              <a:t>限制了</a:t>
            </a:r>
            <a:r>
              <a:rPr lang="zh-CN" altLang="zh-CN" sz="2400" dirty="0">
                <a:latin typeface="+mn-ea"/>
              </a:rPr>
              <a:t>程序的功能。</a:t>
            </a:r>
            <a:r>
              <a:rPr lang="zh-CN" altLang="en-US" sz="2400" dirty="0">
                <a:latin typeface="+mn-ea"/>
              </a:rPr>
              <a:t>如果想让程序完成更多的复杂工作就要突破这样的限制。</a:t>
            </a:r>
            <a:endParaRPr lang="zh-CN" altLang="zh-CN" sz="2400" dirty="0">
              <a:latin typeface="+mn-ea"/>
            </a:endParaRPr>
          </a:p>
          <a:p>
            <a:pPr>
              <a:lnSpc>
                <a:spcPts val="4000"/>
              </a:lnSpc>
              <a:spcAft>
                <a:spcPts val="600"/>
              </a:spcAft>
            </a:pPr>
            <a:r>
              <a:rPr lang="zh-CN" altLang="zh-CN" sz="2400" dirty="0">
                <a:latin typeface="+mn-ea"/>
              </a:rPr>
              <a:t>最基本的复杂工作就是重复计算，例如：</a:t>
            </a:r>
          </a:p>
          <a:p>
            <a:pPr lvl="1">
              <a:lnSpc>
                <a:spcPts val="4000"/>
              </a:lnSpc>
              <a:spcAft>
                <a:spcPts val="600"/>
              </a:spcAft>
            </a:pPr>
            <a:r>
              <a:rPr lang="en-US" altLang="zh-CN" sz="2000" dirty="0">
                <a:latin typeface="+mn-ea"/>
              </a:rPr>
              <a:t>1</a:t>
            </a:r>
            <a:r>
              <a:rPr lang="zh-CN" altLang="zh-CN" sz="2000" dirty="0">
                <a:latin typeface="+mn-ea"/>
              </a:rPr>
              <a:t>）从</a:t>
            </a:r>
            <a:r>
              <a:rPr lang="en-US" altLang="zh-CN" sz="2000" dirty="0">
                <a:latin typeface="+mn-ea"/>
              </a:rPr>
              <a:t>1</a:t>
            </a:r>
            <a:r>
              <a:rPr lang="zh-CN" altLang="zh-CN" sz="2000" dirty="0">
                <a:latin typeface="+mn-ea"/>
              </a:rPr>
              <a:t>加到</a:t>
            </a:r>
            <a:r>
              <a:rPr lang="en-US" altLang="zh-CN" sz="2000" dirty="0">
                <a:latin typeface="+mn-ea"/>
              </a:rPr>
              <a:t>100</a:t>
            </a:r>
            <a:r>
              <a:rPr lang="zh-CN" altLang="zh-CN" sz="2000" dirty="0">
                <a:latin typeface="+mn-ea"/>
              </a:rPr>
              <a:t>，求和是多少？</a:t>
            </a:r>
          </a:p>
          <a:p>
            <a:pPr lvl="1">
              <a:lnSpc>
                <a:spcPts val="4000"/>
              </a:lnSpc>
              <a:spcAft>
                <a:spcPts val="600"/>
              </a:spcAft>
            </a:pPr>
            <a:r>
              <a:rPr lang="en-US" altLang="zh-CN" sz="2000" dirty="0">
                <a:latin typeface="+mn-ea"/>
              </a:rPr>
              <a:t>2</a:t>
            </a:r>
            <a:r>
              <a:rPr lang="zh-CN" altLang="zh-CN" sz="2000" dirty="0">
                <a:latin typeface="+mn-ea"/>
              </a:rPr>
              <a:t>）输出数列</a:t>
            </a:r>
            <a:r>
              <a:rPr lang="en-US" altLang="zh-CN" sz="2000" dirty="0">
                <a:latin typeface="+mn-ea"/>
              </a:rPr>
              <a:t>1</a:t>
            </a:r>
            <a:r>
              <a:rPr lang="zh-CN" altLang="zh-CN" sz="2000" dirty="0">
                <a:latin typeface="+mn-ea"/>
              </a:rPr>
              <a:t>，</a:t>
            </a:r>
            <a:r>
              <a:rPr lang="en-US" altLang="zh-CN" sz="2000" dirty="0">
                <a:latin typeface="+mn-ea"/>
              </a:rPr>
              <a:t>1</a:t>
            </a:r>
            <a:r>
              <a:rPr lang="zh-CN" altLang="zh-CN" sz="2000" dirty="0">
                <a:latin typeface="+mn-ea"/>
              </a:rPr>
              <a:t>，</a:t>
            </a:r>
            <a:r>
              <a:rPr lang="en-US" altLang="zh-CN" sz="2000" dirty="0">
                <a:latin typeface="+mn-ea"/>
              </a:rPr>
              <a:t>2</a:t>
            </a:r>
            <a:r>
              <a:rPr lang="zh-CN" altLang="zh-CN" sz="2000" dirty="0">
                <a:latin typeface="+mn-ea"/>
              </a:rPr>
              <a:t>，</a:t>
            </a:r>
            <a:r>
              <a:rPr lang="en-US" altLang="zh-CN" sz="2000" dirty="0">
                <a:latin typeface="+mn-ea"/>
              </a:rPr>
              <a:t>3</a:t>
            </a:r>
            <a:r>
              <a:rPr lang="zh-CN" altLang="zh-CN" sz="2000" dirty="0">
                <a:latin typeface="+mn-ea"/>
              </a:rPr>
              <a:t>，</a:t>
            </a:r>
            <a:r>
              <a:rPr lang="en-US" altLang="zh-CN" sz="2000" dirty="0">
                <a:latin typeface="+mn-ea"/>
              </a:rPr>
              <a:t>5</a:t>
            </a:r>
            <a:r>
              <a:rPr lang="zh-CN" altLang="zh-CN" sz="2000" dirty="0">
                <a:latin typeface="+mn-ea"/>
              </a:rPr>
              <a:t>，</a:t>
            </a:r>
            <a:r>
              <a:rPr lang="en-US" altLang="zh-CN" sz="2000" dirty="0">
                <a:latin typeface="+mn-ea"/>
              </a:rPr>
              <a:t>8</a:t>
            </a:r>
            <a:r>
              <a:rPr lang="zh-CN" altLang="zh-CN" sz="2000" dirty="0">
                <a:latin typeface="+mn-ea"/>
              </a:rPr>
              <a:t>，……的前</a:t>
            </a:r>
            <a:r>
              <a:rPr lang="en-US" altLang="zh-CN" sz="2000" dirty="0">
                <a:latin typeface="+mn-ea"/>
              </a:rPr>
              <a:t>n</a:t>
            </a:r>
            <a:r>
              <a:rPr lang="zh-CN" altLang="zh-CN" sz="2000" dirty="0">
                <a:latin typeface="+mn-ea"/>
              </a:rPr>
              <a:t>项。</a:t>
            </a:r>
          </a:p>
          <a:p>
            <a:pPr lvl="1">
              <a:lnSpc>
                <a:spcPts val="4000"/>
              </a:lnSpc>
              <a:spcAft>
                <a:spcPts val="600"/>
              </a:spcAft>
            </a:pPr>
            <a:r>
              <a:rPr lang="en-US" altLang="zh-CN" sz="2000" dirty="0">
                <a:latin typeface="+mn-ea"/>
              </a:rPr>
              <a:t>3</a:t>
            </a:r>
            <a:r>
              <a:rPr lang="zh-CN" altLang="zh-CN" sz="2000" dirty="0">
                <a:latin typeface="+mn-ea"/>
              </a:rPr>
              <a:t>）在所有的三位数中，找出个位是</a:t>
            </a:r>
            <a:r>
              <a:rPr lang="en-US" altLang="zh-CN" sz="2000" dirty="0">
                <a:latin typeface="+mn-ea"/>
              </a:rPr>
              <a:t>5</a:t>
            </a:r>
            <a:r>
              <a:rPr lang="zh-CN" altLang="zh-CN" sz="2000" dirty="0">
                <a:latin typeface="+mn-ea"/>
              </a:rPr>
              <a:t>，且是</a:t>
            </a:r>
            <a:r>
              <a:rPr lang="en-US" altLang="zh-CN" sz="2000" dirty="0">
                <a:latin typeface="+mn-ea"/>
              </a:rPr>
              <a:t>3</a:t>
            </a:r>
            <a:r>
              <a:rPr lang="zh-CN" altLang="zh-CN" sz="2000" dirty="0">
                <a:latin typeface="+mn-ea"/>
              </a:rPr>
              <a:t>的倍数的所有整数。</a:t>
            </a:r>
          </a:p>
          <a:p>
            <a:pPr>
              <a:lnSpc>
                <a:spcPts val="4000"/>
              </a:lnSpc>
              <a:spcAft>
                <a:spcPts val="600"/>
              </a:spcAft>
            </a:pPr>
            <a:r>
              <a:rPr lang="zh-CN" altLang="zh-CN" sz="2400" dirty="0">
                <a:latin typeface="+mn-ea"/>
              </a:rPr>
              <a:t>这些问题的基本特征是：</a:t>
            </a:r>
          </a:p>
          <a:p>
            <a:pPr marL="800100" lvl="1" indent="-342900">
              <a:lnSpc>
                <a:spcPts val="4000"/>
              </a:lnSpc>
              <a:spcAft>
                <a:spcPts val="600"/>
              </a:spcAft>
              <a:buFont typeface="Arial" panose="020B0604020202020204" pitchFamily="34" charset="0"/>
              <a:buChar char="•"/>
            </a:pPr>
            <a:r>
              <a:rPr lang="zh-CN" altLang="zh-CN" sz="2000" dirty="0">
                <a:latin typeface="+mn-ea"/>
              </a:rPr>
              <a:t>需要做一系列的重复性操作。</a:t>
            </a:r>
          </a:p>
          <a:p>
            <a:pPr marL="800100" lvl="1" indent="-342900">
              <a:lnSpc>
                <a:spcPts val="4000"/>
              </a:lnSpc>
              <a:spcAft>
                <a:spcPts val="600"/>
              </a:spcAft>
              <a:buFont typeface="Arial" panose="020B0604020202020204" pitchFamily="34" charset="0"/>
              <a:buChar char="•"/>
            </a:pPr>
            <a:r>
              <a:rPr lang="zh-CN" altLang="zh-CN" sz="2000" dirty="0">
                <a:latin typeface="+mn-ea"/>
              </a:rPr>
              <a:t>这些重复性操作有规律，可以说的清楚。</a:t>
            </a:r>
          </a:p>
          <a:p>
            <a:pPr>
              <a:lnSpc>
                <a:spcPts val="4000"/>
              </a:lnSpc>
              <a:spcAft>
                <a:spcPts val="600"/>
              </a:spcAft>
            </a:pPr>
            <a:r>
              <a:rPr lang="zh-CN" altLang="zh-CN" sz="2400" dirty="0">
                <a:latin typeface="+mn-ea"/>
              </a:rPr>
              <a:t>为了能解决这样的问题，代码中需要引入循环结构。</a:t>
            </a:r>
          </a:p>
        </p:txBody>
      </p:sp>
      <p:pic>
        <p:nvPicPr>
          <p:cNvPr id="8194" name="Picture 2" descr="西西弗斯_百度百科">
            <a:extLst>
              <a:ext uri="{FF2B5EF4-FFF2-40B4-BE49-F238E27FC236}">
                <a16:creationId xmlns:a16="http://schemas.microsoft.com/office/drawing/2014/main" id="{55BE37B6-A6CC-7A2D-5D35-54BE153AC9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3491" y="2264654"/>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 calcmode="lin" valueType="num">
                                      <p:cBhvr additive="base">
                                        <p:cTn id="1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 calcmode="lin" valueType="num">
                                      <p:cBhvr additive="base">
                                        <p:cTn id="1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 calcmode="lin" valueType="num">
                                      <p:cBhvr additive="base">
                                        <p:cTn id="25"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 calcmode="lin" valueType="num">
                                      <p:cBhvr additive="base">
                                        <p:cTn id="29"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anim calcmode="lin" valueType="num">
                                      <p:cBhvr additive="base">
                                        <p:cTn id="33"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 calcmode="lin" valueType="num">
                                      <p:cBhvr additive="base">
                                        <p:cTn id="37"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5" name="矩形 4"/>
          <p:cNvSpPr/>
          <p:nvPr/>
        </p:nvSpPr>
        <p:spPr>
          <a:xfrm>
            <a:off x="874551" y="3725735"/>
            <a:ext cx="3687281" cy="127220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indent="266700" algn="just">
              <a:lnSpc>
                <a:spcPct val="150000"/>
              </a:lnSpc>
              <a:spcAft>
                <a:spcPts val="0"/>
              </a:spcAft>
            </a:pPr>
            <a:r>
              <a:rPr lang="en-US" altLang="zh-CN" sz="2400" kern="100" dirty="0">
                <a:latin typeface="+mn-ea"/>
                <a:cs typeface="Times New Roman" panose="02020603050405020304" pitchFamily="18" charset="0"/>
              </a:rPr>
              <a:t>for </a:t>
            </a:r>
            <a:r>
              <a:rPr lang="zh-CN" altLang="zh-CN" sz="2400" kern="100" dirty="0">
                <a:latin typeface="+mn-ea"/>
                <a:cs typeface="Times New Roman" panose="02020603050405020304" pitchFamily="18" charset="0"/>
              </a:rPr>
              <a:t>变量</a:t>
            </a:r>
            <a:r>
              <a:rPr lang="en-US" altLang="zh-CN" sz="2400" kern="100" dirty="0">
                <a:latin typeface="+mn-ea"/>
                <a:cs typeface="Times New Roman" panose="02020603050405020304" pitchFamily="18" charset="0"/>
              </a:rPr>
              <a:t> in </a:t>
            </a:r>
            <a:r>
              <a:rPr lang="zh-CN" altLang="zh-CN" sz="2400" kern="100" dirty="0">
                <a:latin typeface="+mn-ea"/>
                <a:cs typeface="Times New Roman" panose="02020603050405020304" pitchFamily="18" charset="0"/>
              </a:rPr>
              <a:t>迭代器</a:t>
            </a:r>
            <a:r>
              <a:rPr lang="zh-CN" altLang="zh-CN" sz="3200" b="1" kern="100" dirty="0">
                <a:solidFill>
                  <a:srgbClr val="FF0000"/>
                </a:solidFill>
                <a:latin typeface="+mn-ea"/>
                <a:cs typeface="Times New Roman" panose="02020603050405020304" pitchFamily="18" charset="0"/>
              </a:rPr>
              <a:t>：</a:t>
            </a:r>
          </a:p>
          <a:p>
            <a:pPr indent="266700" algn="just">
              <a:lnSpc>
                <a:spcPct val="150000"/>
              </a:lnSpc>
              <a:spcAft>
                <a:spcPts val="0"/>
              </a:spcAft>
            </a:pPr>
            <a:r>
              <a:rPr lang="en-US" altLang="zh-CN" sz="2400" kern="100" dirty="0">
                <a:latin typeface="+mn-ea"/>
                <a:cs typeface="Times New Roman" panose="02020603050405020304" pitchFamily="18" charset="0"/>
              </a:rPr>
              <a:t>	</a:t>
            </a:r>
            <a:r>
              <a:rPr lang="zh-CN" altLang="zh-CN" sz="2400" kern="100" dirty="0">
                <a:latin typeface="+mn-ea"/>
                <a:cs typeface="Times New Roman" panose="02020603050405020304" pitchFamily="18" charset="0"/>
              </a:rPr>
              <a:t>语句块</a:t>
            </a:r>
          </a:p>
          <a:p>
            <a:pPr algn="ctr"/>
            <a:endParaRPr lang="zh-CN" altLang="en-US" dirty="0"/>
          </a:p>
        </p:txBody>
      </p:sp>
      <p:sp>
        <p:nvSpPr>
          <p:cNvPr id="2" name="矩形 1"/>
          <p:cNvSpPr/>
          <p:nvPr/>
        </p:nvSpPr>
        <p:spPr>
          <a:xfrm>
            <a:off x="170321" y="1444685"/>
            <a:ext cx="5095742" cy="2243050"/>
          </a:xfrm>
          <a:prstGeom prst="rect">
            <a:avLst/>
          </a:prstGeom>
        </p:spPr>
        <p:txBody>
          <a:bodyPr wrap="square">
            <a:spAutoFit/>
          </a:bodyPr>
          <a:lstStyle/>
          <a:p>
            <a:pPr indent="266700" algn="just">
              <a:lnSpc>
                <a:spcPct val="150000"/>
              </a:lnSpc>
              <a:spcAft>
                <a:spcPts val="0"/>
              </a:spcAft>
            </a:pPr>
            <a:r>
              <a:rPr lang="en-US" altLang="zh-CN" sz="2400" kern="100" dirty="0">
                <a:latin typeface="+mn-ea"/>
                <a:cs typeface="Times New Roman" panose="02020603050405020304" pitchFamily="18" charset="0"/>
              </a:rPr>
              <a:t>for</a:t>
            </a:r>
            <a:r>
              <a:rPr lang="zh-CN" altLang="zh-CN" sz="2400" kern="100" dirty="0">
                <a:latin typeface="+mn-ea"/>
                <a:cs typeface="Times New Roman" panose="02020603050405020304" pitchFamily="18" charset="0"/>
              </a:rPr>
              <a:t>语句用一个循环控制器（</a:t>
            </a:r>
            <a:r>
              <a:rPr lang="en-US" altLang="zh-CN" sz="2400" kern="100" dirty="0">
                <a:latin typeface="+mn-ea"/>
                <a:cs typeface="Times New Roman" panose="02020603050405020304" pitchFamily="18" charset="0"/>
              </a:rPr>
              <a:t>Python</a:t>
            </a:r>
            <a:r>
              <a:rPr lang="zh-CN" altLang="zh-CN" sz="2400" kern="100" dirty="0">
                <a:latin typeface="+mn-ea"/>
                <a:cs typeface="Times New Roman" panose="02020603050405020304" pitchFamily="18" charset="0"/>
              </a:rPr>
              <a:t>中称为迭代器）来描述其语句块的重复执行方式，它的基本语法形式是：</a:t>
            </a:r>
          </a:p>
        </p:txBody>
      </p:sp>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17580" y="894406"/>
            <a:ext cx="11356840" cy="550279"/>
          </a:xfrm>
          <a:prstGeom prst="rect">
            <a:avLst/>
          </a:prstGeom>
        </p:spPr>
        <p:txBody>
          <a:bodyPr wrap="square">
            <a:spAutoFit/>
          </a:bodyPr>
          <a:lstStyle/>
          <a:p>
            <a:pPr>
              <a:lnSpc>
                <a:spcPts val="4000"/>
              </a:lnSpc>
              <a:spcAft>
                <a:spcPts val="600"/>
              </a:spcAft>
            </a:pPr>
            <a:r>
              <a:rPr lang="en-US" altLang="zh-CN" sz="2400" b="1" dirty="0">
                <a:latin typeface="+mn-ea"/>
              </a:rPr>
              <a:t>for </a:t>
            </a:r>
            <a:r>
              <a:rPr lang="zh-CN" altLang="en-US" sz="2400" b="1" dirty="0">
                <a:latin typeface="+mn-ea"/>
              </a:rPr>
              <a:t>语句</a:t>
            </a:r>
            <a:endParaRPr lang="zh-CN" altLang="zh-CN" sz="2400" dirty="0">
              <a:latin typeface="+mn-ea"/>
            </a:endParaRPr>
          </a:p>
        </p:txBody>
      </p:sp>
      <p:sp>
        <p:nvSpPr>
          <p:cNvPr id="7" name="矩形 6"/>
          <p:cNvSpPr/>
          <p:nvPr/>
        </p:nvSpPr>
        <p:spPr>
          <a:xfrm>
            <a:off x="314336" y="5035945"/>
            <a:ext cx="11109579" cy="1689052"/>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dirty="0">
                <a:latin typeface="+mn-ea"/>
                <a:cs typeface="Times New Roman" panose="02020603050405020304" pitchFamily="18" charset="0"/>
              </a:rPr>
              <a:t>for</a:t>
            </a:r>
            <a:r>
              <a:rPr lang="zh-CN" altLang="zh-CN" sz="2400" dirty="0">
                <a:latin typeface="+mn-ea"/>
                <a:cs typeface="Times New Roman" panose="02020603050405020304" pitchFamily="18" charset="0"/>
              </a:rPr>
              <a:t>和</a:t>
            </a:r>
            <a:r>
              <a:rPr lang="en-US" altLang="zh-CN" sz="2400" dirty="0">
                <a:latin typeface="+mn-ea"/>
                <a:cs typeface="Times New Roman" panose="02020603050405020304" pitchFamily="18" charset="0"/>
              </a:rPr>
              <a:t>in</a:t>
            </a:r>
            <a:r>
              <a:rPr lang="zh-CN" altLang="zh-CN" sz="2400" dirty="0">
                <a:latin typeface="+mn-ea"/>
                <a:cs typeface="Times New Roman" panose="02020603050405020304" pitchFamily="18" charset="0"/>
              </a:rPr>
              <a:t>都是关键字，语句中包含了三个部分，其中最重要的就是迭代器。</a:t>
            </a:r>
            <a:endParaRPr lang="en-US" altLang="zh-CN" sz="2400" dirty="0">
              <a:latin typeface="+mn-ea"/>
              <a:cs typeface="Times New Roman" panose="02020603050405020304" pitchFamily="18" charset="0"/>
            </a:endParaRPr>
          </a:p>
          <a:p>
            <a:pPr marL="342900" indent="-342900">
              <a:lnSpc>
                <a:spcPct val="150000"/>
              </a:lnSpc>
              <a:buFont typeface="Arial" panose="020B0604020202020204" pitchFamily="34" charset="0"/>
              <a:buChar char="•"/>
            </a:pPr>
            <a:r>
              <a:rPr lang="zh-CN" altLang="zh-CN" sz="2400" dirty="0">
                <a:latin typeface="+mn-ea"/>
                <a:cs typeface="Times New Roman" panose="02020603050405020304" pitchFamily="18" charset="0"/>
              </a:rPr>
              <a:t>由关键字</a:t>
            </a:r>
            <a:r>
              <a:rPr lang="en-US" altLang="zh-CN" sz="2400" dirty="0">
                <a:latin typeface="+mn-ea"/>
                <a:cs typeface="Times New Roman" panose="02020603050405020304" pitchFamily="18" charset="0"/>
              </a:rPr>
              <a:t>for</a:t>
            </a:r>
            <a:r>
              <a:rPr lang="zh-CN" altLang="zh-CN" sz="2400" dirty="0">
                <a:latin typeface="+mn-ea"/>
                <a:cs typeface="Times New Roman" panose="02020603050405020304" pitchFamily="18" charset="0"/>
              </a:rPr>
              <a:t>开始的行称为循环的头部，语句块称为循环体。</a:t>
            </a:r>
            <a:endParaRPr lang="en-US" altLang="zh-CN" sz="2400" dirty="0">
              <a:latin typeface="+mn-ea"/>
              <a:cs typeface="Times New Roman" panose="02020603050405020304" pitchFamily="18" charset="0"/>
            </a:endParaRPr>
          </a:p>
          <a:p>
            <a:pPr marL="342900" indent="-342900">
              <a:lnSpc>
                <a:spcPct val="150000"/>
              </a:lnSpc>
              <a:buFont typeface="Arial" panose="020B0604020202020204" pitchFamily="34" charset="0"/>
              <a:buChar char="•"/>
            </a:pPr>
            <a:r>
              <a:rPr lang="zh-CN" altLang="zh-CN" sz="2400" dirty="0">
                <a:latin typeface="+mn-ea"/>
                <a:cs typeface="Times New Roman" panose="02020603050405020304" pitchFamily="18" charset="0"/>
              </a:rPr>
              <a:t>语句块需要</a:t>
            </a:r>
            <a:r>
              <a:rPr lang="zh-CN" altLang="zh-CN" sz="2400" dirty="0">
                <a:solidFill>
                  <a:srgbClr val="FF0000"/>
                </a:solidFill>
                <a:latin typeface="+mn-ea"/>
                <a:cs typeface="Times New Roman" panose="02020603050405020304" pitchFamily="18" charset="0"/>
              </a:rPr>
              <a:t>缩进</a:t>
            </a:r>
            <a:r>
              <a:rPr lang="zh-CN" altLang="zh-CN" sz="2400" dirty="0">
                <a:latin typeface="+mn-ea"/>
                <a:cs typeface="Times New Roman" panose="02020603050405020304" pitchFamily="18" charset="0"/>
              </a:rPr>
              <a:t>，且块中各个语句的缩进量必须相同。</a:t>
            </a:r>
            <a:endParaRPr lang="zh-CN" altLang="en-US" sz="2400" dirty="0">
              <a:latin typeface="+mn-ea"/>
            </a:endParaRPr>
          </a:p>
        </p:txBody>
      </p:sp>
      <p:pic>
        <p:nvPicPr>
          <p:cNvPr id="8" name="图片 7" descr="文本&#10;&#10;AI 生成的内容可能不正确。">
            <a:extLst>
              <a:ext uri="{FF2B5EF4-FFF2-40B4-BE49-F238E27FC236}">
                <a16:creationId xmlns:a16="http://schemas.microsoft.com/office/drawing/2014/main" id="{BD26DC13-016C-2FF3-7F6F-8251F15BD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6744" y="1"/>
            <a:ext cx="7045255" cy="4257382"/>
          </a:xfrm>
          <a:prstGeom prst="rect">
            <a:avLst/>
          </a:prstGeom>
        </p:spPr>
      </p:pic>
      <p:sp>
        <p:nvSpPr>
          <p:cNvPr id="9" name="AutoShape 2" descr="Master Agility: ITERATE™, the Breakthrough Simulation Game for Product Teams">
            <a:extLst>
              <a:ext uri="{FF2B5EF4-FFF2-40B4-BE49-F238E27FC236}">
                <a16:creationId xmlns:a16="http://schemas.microsoft.com/office/drawing/2014/main" id="{3079AFAF-DBF0-046F-883C-09F0D35D59F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Master Agility: ITERATE™, the Breakthrough Simulation Game for Product Teams">
            <a:extLst>
              <a:ext uri="{FF2B5EF4-FFF2-40B4-BE49-F238E27FC236}">
                <a16:creationId xmlns:a16="http://schemas.microsoft.com/office/drawing/2014/main" id="{0EC21B7C-2171-971A-A328-2F95BBAE169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6" descr="Master Agility: ITERATE™, the Breakthrough Simulation Game for Product Teams">
            <a:extLst>
              <a:ext uri="{FF2B5EF4-FFF2-40B4-BE49-F238E27FC236}">
                <a16:creationId xmlns:a16="http://schemas.microsoft.com/office/drawing/2014/main" id="{45919830-A4B0-F18B-0829-499684D0B7BC}"/>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10" descr="Master Agility: ITERATE™, the Breakthrough Simulation Game for Product Teams">
            <a:extLst>
              <a:ext uri="{FF2B5EF4-FFF2-40B4-BE49-F238E27FC236}">
                <a16:creationId xmlns:a16="http://schemas.microsoft.com/office/drawing/2014/main" id="{5BEEB291-BFDB-353C-1371-8DC9BBBFA888}"/>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5" name="图形 14">
            <a:extLst>
              <a:ext uri="{FF2B5EF4-FFF2-40B4-BE49-F238E27FC236}">
                <a16:creationId xmlns:a16="http://schemas.microsoft.com/office/drawing/2014/main" id="{B7E5E365-4721-9901-30A1-70DC9E2A9A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09623" y="5639658"/>
            <a:ext cx="2264797" cy="1123339"/>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 ⭐️</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17580" y="894406"/>
            <a:ext cx="11356840" cy="550279"/>
          </a:xfrm>
          <a:prstGeom prst="rect">
            <a:avLst/>
          </a:prstGeom>
        </p:spPr>
        <p:txBody>
          <a:bodyPr wrap="square">
            <a:spAutoFit/>
          </a:bodyPr>
          <a:lstStyle/>
          <a:p>
            <a:pPr>
              <a:lnSpc>
                <a:spcPts val="4000"/>
              </a:lnSpc>
              <a:spcAft>
                <a:spcPts val="600"/>
              </a:spcAft>
            </a:pPr>
            <a:r>
              <a:rPr lang="en-US" altLang="zh-CN" sz="2400" b="1" dirty="0">
                <a:latin typeface="+mn-ea"/>
              </a:rPr>
              <a:t>for </a:t>
            </a:r>
            <a:r>
              <a:rPr lang="zh-CN" altLang="en-US" sz="2400" b="1" dirty="0">
                <a:latin typeface="+mn-ea"/>
              </a:rPr>
              <a:t>语句中的迭代</a:t>
            </a:r>
            <a:endParaRPr lang="zh-CN" altLang="zh-CN" sz="2400" dirty="0">
              <a:latin typeface="+mn-ea"/>
            </a:endParaRPr>
          </a:p>
        </p:txBody>
      </p:sp>
      <p:sp>
        <p:nvSpPr>
          <p:cNvPr id="3" name="矩形 2"/>
          <p:cNvSpPr/>
          <p:nvPr/>
        </p:nvSpPr>
        <p:spPr>
          <a:xfrm>
            <a:off x="170320" y="1444685"/>
            <a:ext cx="11761707" cy="1135054"/>
          </a:xfrm>
          <a:prstGeom prst="rect">
            <a:avLst/>
          </a:prstGeom>
        </p:spPr>
        <p:txBody>
          <a:bodyPr wrap="square">
            <a:spAutoFit/>
          </a:bodyPr>
          <a:lstStyle/>
          <a:p>
            <a:pPr indent="266700" algn="just">
              <a:lnSpc>
                <a:spcPct val="150000"/>
              </a:lnSpc>
              <a:spcAft>
                <a:spcPts val="0"/>
              </a:spcAft>
            </a:pPr>
            <a:r>
              <a:rPr lang="en-US" altLang="zh-CN" sz="2400" kern="100" dirty="0">
                <a:latin typeface="+mn-ea"/>
                <a:cs typeface="Times New Roman" panose="02020603050405020304" pitchFamily="18" charset="0"/>
              </a:rPr>
              <a:t>1</a:t>
            </a:r>
            <a:r>
              <a:rPr lang="zh-CN" altLang="zh-CN" sz="2400" kern="100" dirty="0">
                <a:latin typeface="+mn-ea"/>
                <a:cs typeface="Times New Roman" panose="02020603050405020304" pitchFamily="18" charset="0"/>
              </a:rPr>
              <a:t>）字符串作为迭代器</a:t>
            </a:r>
          </a:p>
          <a:p>
            <a:pPr indent="266700" algn="just">
              <a:lnSpc>
                <a:spcPct val="150000"/>
              </a:lnSpc>
              <a:spcAft>
                <a:spcPts val="0"/>
              </a:spcAft>
            </a:pPr>
            <a:r>
              <a:rPr lang="zh-CN" altLang="zh-CN" sz="2400" kern="100" dirty="0">
                <a:latin typeface="+mn-ea"/>
                <a:cs typeface="Times New Roman" panose="02020603050405020304" pitchFamily="18" charset="0"/>
              </a:rPr>
              <a:t>字符串类型本身就是一种迭代类型，可以直接放在</a:t>
            </a:r>
            <a:r>
              <a:rPr lang="en-US" altLang="zh-CN" sz="2400" kern="100" dirty="0">
                <a:latin typeface="+mn-ea"/>
                <a:cs typeface="Times New Roman" panose="02020603050405020304" pitchFamily="18" charset="0"/>
              </a:rPr>
              <a:t>for</a:t>
            </a:r>
            <a:r>
              <a:rPr lang="zh-CN" altLang="zh-CN" sz="2400" kern="100" dirty="0">
                <a:latin typeface="+mn-ea"/>
                <a:cs typeface="Times New Roman" panose="02020603050405020304" pitchFamily="18" charset="0"/>
              </a:rPr>
              <a:t>语句中作为迭代器使用。</a:t>
            </a:r>
            <a:endParaRPr lang="en-US" altLang="zh-CN" sz="2400" kern="100" dirty="0">
              <a:latin typeface="+mn-ea"/>
              <a:cs typeface="Times New Roman" panose="02020603050405020304" pitchFamily="18" charset="0"/>
            </a:endParaRPr>
          </a:p>
        </p:txBody>
      </p:sp>
      <p:sp>
        <p:nvSpPr>
          <p:cNvPr id="8" name="矩形 7"/>
          <p:cNvSpPr/>
          <p:nvPr/>
        </p:nvSpPr>
        <p:spPr>
          <a:xfrm>
            <a:off x="934278" y="2822713"/>
            <a:ext cx="4621696" cy="1272209"/>
          </a:xfrm>
          <a:prstGeom prst="rect">
            <a:avLst/>
          </a:prstGeom>
        </p:spPr>
        <p:style>
          <a:lnRef idx="2">
            <a:schemeClr val="accent1"/>
          </a:lnRef>
          <a:fillRef idx="1">
            <a:schemeClr val="lt1"/>
          </a:fillRef>
          <a:effectRef idx="0">
            <a:schemeClr val="accent1"/>
          </a:effectRef>
          <a:fontRef idx="minor">
            <a:schemeClr val="dk1"/>
          </a:fontRef>
        </p:style>
        <p:txBody>
          <a:bodyPr tIns="0" rIns="0" bIns="0" rtlCol="0" anchor="ctr"/>
          <a:lstStyle/>
          <a:p>
            <a:pPr indent="266700" algn="just">
              <a:lnSpc>
                <a:spcPct val="150000"/>
              </a:lnSpc>
              <a:spcAft>
                <a:spcPts val="0"/>
              </a:spcAft>
            </a:pPr>
            <a:r>
              <a:rPr lang="en-US" altLang="zh-CN" sz="2400" kern="100" dirty="0">
                <a:solidFill>
                  <a:srgbClr val="FF9900"/>
                </a:solidFill>
                <a:latin typeface="Consolas" panose="020B0609020204030204" pitchFamily="49" charset="0"/>
                <a:cs typeface="Times New Roman" panose="02020603050405020304" pitchFamily="18" charset="0"/>
              </a:rPr>
              <a:t>for</a:t>
            </a:r>
            <a:r>
              <a:rPr lang="en-US" altLang="zh-CN" sz="2400" kern="100" dirty="0">
                <a:solidFill>
                  <a:srgbClr val="000000"/>
                </a:solidFill>
                <a:latin typeface="Consolas" panose="020B0609020204030204" pitchFamily="49" charset="0"/>
                <a:cs typeface="Times New Roman" panose="02020603050405020304" pitchFamily="18" charset="0"/>
              </a:rPr>
              <a:t> s </a:t>
            </a:r>
            <a:r>
              <a:rPr lang="en-US" altLang="zh-CN" sz="2400" kern="100" dirty="0">
                <a:solidFill>
                  <a:srgbClr val="FF9900"/>
                </a:solidFill>
                <a:latin typeface="Consolas" panose="020B0609020204030204" pitchFamily="49" charset="0"/>
                <a:cs typeface="Times New Roman" panose="02020603050405020304" pitchFamily="18" charset="0"/>
              </a:rPr>
              <a:t>in</a:t>
            </a:r>
            <a:r>
              <a:rPr lang="en-US" altLang="zh-CN" sz="2400" kern="100" dirty="0">
                <a:solidFill>
                  <a:srgbClr val="000000"/>
                </a:solidFill>
                <a:latin typeface="Consolas" panose="020B0609020204030204" pitchFamily="49" charset="0"/>
                <a:cs typeface="Times New Roman" panose="02020603050405020304" pitchFamily="18" charset="0"/>
              </a:rPr>
              <a:t> </a:t>
            </a:r>
            <a:r>
              <a:rPr lang="en-US" altLang="zh-CN" sz="2400" kern="100" dirty="0">
                <a:solidFill>
                  <a:srgbClr val="00B050"/>
                </a:solidFill>
                <a:latin typeface="Consolas" panose="020B0609020204030204" pitchFamily="49" charset="0"/>
                <a:cs typeface="Times New Roman" panose="02020603050405020304" pitchFamily="18" charset="0"/>
              </a:rPr>
              <a:t>"</a:t>
            </a:r>
            <a:r>
              <a:rPr lang="en-US" altLang="zh-CN" sz="2400" kern="100" dirty="0" err="1">
                <a:solidFill>
                  <a:srgbClr val="00B050"/>
                </a:solidFill>
                <a:latin typeface="Consolas" panose="020B0609020204030204" pitchFamily="49" charset="0"/>
                <a:cs typeface="Times New Roman" panose="02020603050405020304" pitchFamily="18" charset="0"/>
              </a:rPr>
              <a:t>abcde</a:t>
            </a:r>
            <a:r>
              <a:rPr lang="en-US" altLang="zh-CN" sz="2400" kern="100" dirty="0">
                <a:solidFill>
                  <a:srgbClr val="00B050"/>
                </a:solidFill>
                <a:latin typeface="Consolas" panose="020B0609020204030204" pitchFamily="49" charset="0"/>
                <a:cs typeface="Times New Roman" panose="02020603050405020304" pitchFamily="18" charset="0"/>
              </a:rPr>
              <a:t>"</a:t>
            </a:r>
            <a:r>
              <a:rPr lang="en-US" altLang="zh-CN" sz="2400" kern="100" dirty="0">
                <a:solidFill>
                  <a:srgbClr val="000000"/>
                </a:solidFill>
                <a:latin typeface="Consolas" panose="020B0609020204030204" pitchFamily="49" charset="0"/>
                <a:cs typeface="Times New Roman" panose="02020603050405020304" pitchFamily="18" charset="0"/>
              </a:rPr>
              <a:t>:</a:t>
            </a:r>
            <a:endParaRPr lang="zh-CN" altLang="zh-CN" sz="2400" kern="100" dirty="0">
              <a:latin typeface="Consolas" panose="020B0609020204030204" pitchFamily="49" charset="0"/>
              <a:cs typeface="Times New Roman" panose="02020603050405020304" pitchFamily="18" charset="0"/>
            </a:endParaRPr>
          </a:p>
          <a:p>
            <a:pPr indent="266700" algn="just">
              <a:lnSpc>
                <a:spcPct val="150000"/>
              </a:lnSpc>
              <a:spcAft>
                <a:spcPts val="0"/>
              </a:spcAft>
            </a:pPr>
            <a:r>
              <a:rPr lang="en-US" altLang="zh-CN" sz="2400" kern="100" dirty="0">
                <a:solidFill>
                  <a:srgbClr val="000000"/>
                </a:solidFill>
                <a:latin typeface="Consolas" panose="020B0609020204030204" pitchFamily="49" charset="0"/>
                <a:cs typeface="Times New Roman" panose="02020603050405020304" pitchFamily="18" charset="0"/>
              </a:rPr>
              <a:t>    </a:t>
            </a:r>
            <a:r>
              <a:rPr lang="en-US" altLang="zh-CN" sz="2400" kern="100" dirty="0">
                <a:solidFill>
                  <a:srgbClr val="7030A0"/>
                </a:solidFill>
                <a:latin typeface="Consolas" panose="020B0609020204030204" pitchFamily="49" charset="0"/>
                <a:cs typeface="Times New Roman" panose="02020603050405020304" pitchFamily="18" charset="0"/>
              </a:rPr>
              <a:t>print</a:t>
            </a:r>
            <a:r>
              <a:rPr lang="en-US" altLang="zh-CN" sz="2400" kern="100" dirty="0">
                <a:solidFill>
                  <a:srgbClr val="000000"/>
                </a:solidFill>
                <a:latin typeface="Consolas" panose="020B0609020204030204" pitchFamily="49" charset="0"/>
                <a:cs typeface="Times New Roman" panose="02020603050405020304" pitchFamily="18" charset="0"/>
              </a:rPr>
              <a:t>(s, end=</a:t>
            </a:r>
            <a:r>
              <a:rPr lang="en-US" altLang="zh-CN" sz="2400" kern="100" dirty="0">
                <a:solidFill>
                  <a:srgbClr val="00B050"/>
                </a:solidFill>
                <a:latin typeface="Consolas" panose="020B0609020204030204" pitchFamily="49" charset="0"/>
                <a:cs typeface="Times New Roman" panose="02020603050405020304" pitchFamily="18" charset="0"/>
              </a:rPr>
              <a:t>"</a:t>
            </a:r>
            <a:r>
              <a:rPr lang="en-US" altLang="zh-CN" sz="2400" kern="100" dirty="0">
                <a:solidFill>
                  <a:srgbClr val="000000"/>
                </a:solidFill>
                <a:latin typeface="Consolas" panose="020B0609020204030204" pitchFamily="49" charset="0"/>
                <a:cs typeface="Times New Roman" panose="02020603050405020304" pitchFamily="18" charset="0"/>
              </a:rPr>
              <a:t>  </a:t>
            </a:r>
            <a:r>
              <a:rPr lang="en-US" altLang="zh-CN" sz="2400" kern="100" dirty="0">
                <a:solidFill>
                  <a:srgbClr val="00B050"/>
                </a:solidFill>
                <a:latin typeface="Consolas" panose="020B0609020204030204" pitchFamily="49" charset="0"/>
                <a:cs typeface="Times New Roman" panose="02020603050405020304" pitchFamily="18" charset="0"/>
              </a:rPr>
              <a:t>"</a:t>
            </a:r>
            <a:r>
              <a:rPr lang="en-US" altLang="zh-CN" sz="2400" kern="100" dirty="0">
                <a:solidFill>
                  <a:srgbClr val="000000"/>
                </a:solidFill>
                <a:latin typeface="Consolas" panose="020B0609020204030204" pitchFamily="49" charset="0"/>
                <a:cs typeface="Times New Roman" panose="02020603050405020304" pitchFamily="18" charset="0"/>
              </a:rPr>
              <a:t>)</a:t>
            </a:r>
            <a:endParaRPr lang="zh-CN" altLang="zh-CN" sz="2400" kern="100" dirty="0">
              <a:latin typeface="Consolas" panose="020B0609020204030204" pitchFamily="49" charset="0"/>
              <a:cs typeface="Times New Roman" panose="02020603050405020304" pitchFamily="18" charset="0"/>
            </a:endParaRPr>
          </a:p>
          <a:p>
            <a:pPr algn="ctr"/>
            <a:endParaRPr lang="zh-CN" altLang="en-US" dirty="0"/>
          </a:p>
        </p:txBody>
      </p:sp>
      <p:sp>
        <p:nvSpPr>
          <p:cNvPr id="9" name="矩形 8"/>
          <p:cNvSpPr/>
          <p:nvPr/>
        </p:nvSpPr>
        <p:spPr>
          <a:xfrm>
            <a:off x="296387" y="4337895"/>
            <a:ext cx="11244060" cy="1689052"/>
          </a:xfrm>
          <a:prstGeom prst="rect">
            <a:avLst/>
          </a:prstGeom>
        </p:spPr>
        <p:txBody>
          <a:bodyPr wrap="square">
            <a:spAutoFit/>
          </a:bodyPr>
          <a:lstStyle/>
          <a:p>
            <a:pPr indent="266700" algn="just">
              <a:lnSpc>
                <a:spcPct val="150000"/>
              </a:lnSpc>
              <a:spcAft>
                <a:spcPts val="0"/>
              </a:spcAft>
            </a:pPr>
            <a:r>
              <a:rPr lang="zh-CN" altLang="zh-CN" sz="2400" kern="100" dirty="0">
                <a:latin typeface="+mn-ea"/>
                <a:cs typeface="Times New Roman" panose="02020603050405020304" pitchFamily="18" charset="0"/>
              </a:rPr>
              <a:t>在</a:t>
            </a:r>
            <a:r>
              <a:rPr lang="en-US" altLang="zh-CN" sz="2400" kern="100" dirty="0">
                <a:latin typeface="+mn-ea"/>
                <a:cs typeface="Times New Roman" panose="02020603050405020304" pitchFamily="18" charset="0"/>
              </a:rPr>
              <a:t>for</a:t>
            </a:r>
            <a:r>
              <a:rPr lang="zh-CN" altLang="zh-CN" sz="2400" kern="100" dirty="0">
                <a:latin typeface="+mn-ea"/>
                <a:cs typeface="Times New Roman" panose="02020603050405020304" pitchFamily="18" charset="0"/>
              </a:rPr>
              <a:t>循环的循环体</a:t>
            </a:r>
            <a:r>
              <a:rPr lang="en-US" altLang="zh-CN" sz="2400" kern="100" dirty="0">
                <a:latin typeface="+mn-ea"/>
                <a:cs typeface="Times New Roman" panose="02020603050405020304" pitchFamily="18" charset="0"/>
              </a:rPr>
              <a:t>print</a:t>
            </a:r>
            <a:r>
              <a:rPr lang="zh-CN" altLang="zh-CN" sz="2400" kern="100" dirty="0">
                <a:latin typeface="+mn-ea"/>
                <a:cs typeface="Times New Roman" panose="02020603050405020304" pitchFamily="18" charset="0"/>
              </a:rPr>
              <a:t>语句中，</a:t>
            </a:r>
            <a:r>
              <a:rPr lang="en-US" altLang="zh-CN" sz="2400" kern="100" dirty="0">
                <a:latin typeface="+mn-ea"/>
                <a:cs typeface="Times New Roman" panose="02020603050405020304" pitchFamily="18" charset="0"/>
              </a:rPr>
              <a:t>s</a:t>
            </a:r>
            <a:r>
              <a:rPr lang="zh-CN" altLang="zh-CN" sz="2400" kern="100" dirty="0">
                <a:latin typeface="+mn-ea"/>
                <a:cs typeface="Times New Roman" panose="02020603050405020304" pitchFamily="18" charset="0"/>
              </a:rPr>
              <a:t>作为变量，可以按顺序取到“</a:t>
            </a:r>
            <a:r>
              <a:rPr lang="en-US" altLang="zh-CN" sz="2400" kern="100" dirty="0" err="1">
                <a:latin typeface="+mn-ea"/>
                <a:cs typeface="Times New Roman" panose="02020603050405020304" pitchFamily="18" charset="0"/>
              </a:rPr>
              <a:t>abcde</a:t>
            </a:r>
            <a:r>
              <a:rPr lang="zh-CN" altLang="zh-CN" sz="2400" kern="100" dirty="0">
                <a:latin typeface="+mn-ea"/>
                <a:cs typeface="Times New Roman" panose="02020603050405020304" pitchFamily="18" charset="0"/>
              </a:rPr>
              <a:t>”中的每一个字符，反复执行语句“</a:t>
            </a:r>
            <a:r>
              <a:rPr lang="en-US" altLang="zh-CN" sz="2400" kern="100" dirty="0">
                <a:latin typeface="+mn-ea"/>
                <a:cs typeface="Times New Roman" panose="02020603050405020304" pitchFamily="18" charset="0"/>
              </a:rPr>
              <a:t>print(s, end="  ")</a:t>
            </a:r>
            <a:r>
              <a:rPr lang="zh-CN" altLang="zh-CN" sz="2400" kern="100" dirty="0">
                <a:latin typeface="+mn-ea"/>
                <a:cs typeface="Times New Roman" panose="02020603050405020304" pitchFamily="18" charset="0"/>
              </a:rPr>
              <a:t>”，就输出了每一个字符，并在每次表达式输出后以两个空格结束。</a:t>
            </a:r>
          </a:p>
        </p:txBody>
      </p:sp>
      <p:pic>
        <p:nvPicPr>
          <p:cNvPr id="10" name="图片 9"/>
          <p:cNvPicPr>
            <a:picLocks noChangeAspect="1"/>
          </p:cNvPicPr>
          <p:nvPr/>
        </p:nvPicPr>
        <p:blipFill>
          <a:blip r:embed="rId3"/>
          <a:stretch>
            <a:fillRect/>
          </a:stretch>
        </p:blipFill>
        <p:spPr>
          <a:xfrm>
            <a:off x="6732932" y="3192117"/>
            <a:ext cx="2781300" cy="533400"/>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条件表达式</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22348" y="707504"/>
            <a:ext cx="10934528" cy="1308884"/>
          </a:xfrm>
          <a:prstGeom prst="rect">
            <a:avLst/>
          </a:prstGeom>
        </p:spPr>
        <p:txBody>
          <a:bodyPr wrap="square">
            <a:spAutoFit/>
          </a:bodyPr>
          <a:lstStyle/>
          <a:p>
            <a:pPr indent="266700" algn="just">
              <a:lnSpc>
                <a:spcPct val="150000"/>
              </a:lnSpc>
              <a:spcAft>
                <a:spcPts val="0"/>
              </a:spcAft>
            </a:pPr>
            <a:r>
              <a:rPr lang="zh-CN" altLang="zh-CN" sz="2800" kern="100" dirty="0">
                <a:latin typeface="+mn-ea"/>
                <a:cs typeface="Times New Roman" panose="02020603050405020304" pitchFamily="18" charset="0"/>
              </a:rPr>
              <a:t>选择结构和循环结构中，都要根据条件表达式的值来确定下一步的执行流程。在条件表达式中会经常用到</a:t>
            </a:r>
            <a:r>
              <a:rPr lang="zh-CN" altLang="zh-CN" sz="2800" kern="100" dirty="0">
                <a:solidFill>
                  <a:srgbClr val="FF0000"/>
                </a:solidFill>
                <a:latin typeface="+mn-ea"/>
                <a:cs typeface="Times New Roman" panose="02020603050405020304" pitchFamily="18" charset="0"/>
              </a:rPr>
              <a:t>关系运算符</a:t>
            </a:r>
            <a:r>
              <a:rPr lang="zh-CN" altLang="zh-CN" sz="2800" kern="100" dirty="0">
                <a:latin typeface="+mn-ea"/>
                <a:cs typeface="Times New Roman" panose="02020603050405020304" pitchFamily="18" charset="0"/>
              </a:rPr>
              <a:t>和</a:t>
            </a:r>
            <a:r>
              <a:rPr lang="zh-CN" altLang="zh-CN" sz="2800" kern="100" dirty="0">
                <a:solidFill>
                  <a:srgbClr val="FF0000"/>
                </a:solidFill>
                <a:latin typeface="+mn-ea"/>
                <a:cs typeface="Times New Roman" panose="02020603050405020304" pitchFamily="18" charset="0"/>
              </a:rPr>
              <a:t>逻辑运算符</a:t>
            </a:r>
            <a:r>
              <a:rPr lang="zh-CN" altLang="zh-CN" sz="2800" kern="100" dirty="0">
                <a:latin typeface="+mn-ea"/>
                <a:cs typeface="Times New Roman" panose="02020603050405020304" pitchFamily="18" charset="0"/>
              </a:rPr>
              <a:t>。</a:t>
            </a:r>
          </a:p>
        </p:txBody>
      </p:sp>
      <p:pic>
        <p:nvPicPr>
          <p:cNvPr id="2050" name="Picture 2" descr="Operators Explained">
            <a:extLst>
              <a:ext uri="{FF2B5EF4-FFF2-40B4-BE49-F238E27FC236}">
                <a16:creationId xmlns:a16="http://schemas.microsoft.com/office/drawing/2014/main" id="{6DE0CB29-7079-B27E-E6FA-E27A1B5C48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5115" y="2016388"/>
            <a:ext cx="8237570" cy="46351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to Calculate a Test Grade: 8 Steps (with Pictures) - wikiHow">
            <a:extLst>
              <a:ext uri="{FF2B5EF4-FFF2-40B4-BE49-F238E27FC236}">
                <a16:creationId xmlns:a16="http://schemas.microsoft.com/office/drawing/2014/main" id="{92ED5188-764D-A59F-B197-4ED824959A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20" y="3108959"/>
            <a:ext cx="3523087" cy="26423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transition>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6375" y="749176"/>
            <a:ext cx="11761707" cy="581057"/>
          </a:xfrm>
          <a:prstGeom prst="rect">
            <a:avLst/>
          </a:prstGeom>
        </p:spPr>
        <p:txBody>
          <a:bodyPr wrap="square">
            <a:spAutoFit/>
          </a:bodyPr>
          <a:lstStyle/>
          <a:p>
            <a:pPr indent="266700" algn="just">
              <a:lnSpc>
                <a:spcPct val="150000"/>
              </a:lnSpc>
              <a:spcAft>
                <a:spcPts val="0"/>
              </a:spcAft>
            </a:pPr>
            <a:r>
              <a:rPr lang="zh-CN" altLang="en-US" sz="2400" b="1" kern="100" dirty="0">
                <a:latin typeface="+mn-ea"/>
                <a:cs typeface="Times New Roman" panose="02020603050405020304" pitchFamily="18" charset="0"/>
              </a:rPr>
              <a:t>问题：</a:t>
            </a:r>
            <a:r>
              <a:rPr lang="zh-CN" altLang="zh-CN" sz="2400" kern="100" dirty="0">
                <a:latin typeface="+mn-ea"/>
                <a:cs typeface="Times New Roman" panose="02020603050405020304" pitchFamily="18" charset="0"/>
              </a:rPr>
              <a:t>统计英文句子中大写，小写和数字各有多少个？</a:t>
            </a:r>
            <a:endParaRPr lang="en-US" altLang="zh-CN" sz="2400" kern="100" dirty="0">
              <a:latin typeface="+mn-ea"/>
              <a:cs typeface="Times New Roman" panose="02020603050405020304" pitchFamily="18" charset="0"/>
            </a:endParaRPr>
          </a:p>
        </p:txBody>
      </p:sp>
      <p:sp>
        <p:nvSpPr>
          <p:cNvPr id="8" name="矩形 7"/>
          <p:cNvSpPr/>
          <p:nvPr/>
        </p:nvSpPr>
        <p:spPr>
          <a:xfrm>
            <a:off x="530360" y="1510748"/>
            <a:ext cx="10465905" cy="4902630"/>
          </a:xfrm>
          <a:prstGeom prst="rect">
            <a:avLst/>
          </a:prstGeom>
        </p:spPr>
        <p:style>
          <a:lnRef idx="2">
            <a:schemeClr val="accent1"/>
          </a:lnRef>
          <a:fillRef idx="1">
            <a:schemeClr val="lt1"/>
          </a:fillRef>
          <a:effectRef idx="0">
            <a:schemeClr val="accent1"/>
          </a:effectRef>
          <a:fontRef idx="minor">
            <a:schemeClr val="dk1"/>
          </a:fontRef>
        </p:style>
        <p:txBody>
          <a:bodyPr tIns="0" rIns="0" bIns="0" rtlCol="0" anchor="ctr"/>
          <a:lstStyle/>
          <a:p>
            <a:pPr indent="266700" algn="just">
              <a:lnSpc>
                <a:spcPts val="3400"/>
              </a:lnSpc>
              <a:spcAft>
                <a:spcPts val="0"/>
              </a:spcAft>
            </a:pPr>
            <a:r>
              <a:rPr lang="en-US" altLang="zh-CN" sz="2400" kern="100" dirty="0">
                <a:solidFill>
                  <a:srgbClr val="7030A0"/>
                </a:solidFill>
                <a:latin typeface="Consolas" panose="020B0609020204030204" pitchFamily="49" charset="0"/>
                <a:cs typeface="Times New Roman" panose="02020603050405020304" pitchFamily="18" charset="0"/>
              </a:rPr>
              <a:t>str</a:t>
            </a:r>
            <a:r>
              <a:rPr lang="en-US" altLang="zh-CN" sz="2400" kern="100" dirty="0">
                <a:solidFill>
                  <a:schemeClr val="tx1"/>
                </a:solidFill>
                <a:latin typeface="Consolas" panose="020B0609020204030204" pitchFamily="49" charset="0"/>
                <a:cs typeface="Times New Roman" panose="02020603050405020304" pitchFamily="18" charset="0"/>
              </a:rPr>
              <a:t> = </a:t>
            </a:r>
            <a:r>
              <a:rPr lang="en-US" altLang="zh-CN" sz="2400" kern="100" dirty="0">
                <a:solidFill>
                  <a:srgbClr val="7030A0"/>
                </a:solidFill>
                <a:latin typeface="Consolas" panose="020B0609020204030204" pitchFamily="49" charset="0"/>
                <a:cs typeface="Times New Roman" panose="02020603050405020304" pitchFamily="18" charset="0"/>
              </a:rPr>
              <a:t>input</a:t>
            </a:r>
            <a:r>
              <a:rPr lang="en-US" altLang="zh-CN" sz="2400" kern="100" dirty="0">
                <a:solidFill>
                  <a:schemeClr val="tx1"/>
                </a:solidFill>
                <a:latin typeface="Consolas" panose="020B0609020204030204" pitchFamily="49" charset="0"/>
                <a:cs typeface="Times New Roman" panose="02020603050405020304" pitchFamily="18" charset="0"/>
              </a:rPr>
              <a:t>(</a:t>
            </a:r>
            <a:r>
              <a:rPr lang="en-US" altLang="zh-CN" sz="2400" kern="100" dirty="0">
                <a:solidFill>
                  <a:srgbClr val="00B050"/>
                </a:solidFill>
                <a:latin typeface="Consolas" panose="020B0609020204030204" pitchFamily="49" charset="0"/>
                <a:cs typeface="Times New Roman" panose="02020603050405020304" pitchFamily="18" charset="0"/>
              </a:rPr>
              <a:t>"</a:t>
            </a:r>
            <a:r>
              <a:rPr lang="zh-CN" altLang="en-US" sz="2400" kern="100" dirty="0">
                <a:solidFill>
                  <a:srgbClr val="00B050"/>
                </a:solidFill>
                <a:latin typeface="Consolas" panose="020B0609020204030204" pitchFamily="49" charset="0"/>
                <a:cs typeface="Times New Roman" panose="02020603050405020304" pitchFamily="18" charset="0"/>
              </a:rPr>
              <a:t>请输入一句英文：</a:t>
            </a:r>
            <a:r>
              <a:rPr lang="en-US" altLang="zh-CN" sz="2400" kern="100" dirty="0">
                <a:solidFill>
                  <a:srgbClr val="00B050"/>
                </a:solidFill>
                <a:latin typeface="Consolas" panose="020B0609020204030204" pitchFamily="49" charset="0"/>
                <a:cs typeface="Times New Roman" panose="02020603050405020304" pitchFamily="18" charset="0"/>
              </a:rPr>
              <a:t>"</a:t>
            </a:r>
            <a:r>
              <a:rPr lang="en-US" altLang="zh-CN" sz="2400" kern="100" dirty="0">
                <a:solidFill>
                  <a:schemeClr val="tx1"/>
                </a:solidFill>
                <a:latin typeface="Consolas" panose="020B0609020204030204" pitchFamily="49" charset="0"/>
                <a:cs typeface="Times New Roman" panose="02020603050405020304" pitchFamily="18" charset="0"/>
              </a:rPr>
              <a:t>)</a:t>
            </a:r>
          </a:p>
          <a:p>
            <a:pPr indent="266700" algn="just">
              <a:lnSpc>
                <a:spcPts val="3400"/>
              </a:lnSpc>
              <a:spcAft>
                <a:spcPts val="0"/>
              </a:spcAft>
            </a:pPr>
            <a:r>
              <a:rPr lang="en-US" altLang="zh-CN" sz="2400" kern="100" dirty="0" err="1">
                <a:solidFill>
                  <a:schemeClr val="tx1"/>
                </a:solidFill>
                <a:latin typeface="Consolas" panose="020B0609020204030204" pitchFamily="49" charset="0"/>
                <a:cs typeface="Times New Roman" panose="02020603050405020304" pitchFamily="18" charset="0"/>
              </a:rPr>
              <a:t>count_upper</a:t>
            </a:r>
            <a:r>
              <a:rPr lang="en-US" altLang="zh-CN" sz="2400" kern="100" dirty="0">
                <a:solidFill>
                  <a:schemeClr val="tx1"/>
                </a:solidFill>
                <a:latin typeface="Consolas" panose="020B0609020204030204" pitchFamily="49" charset="0"/>
                <a:cs typeface="Times New Roman" panose="02020603050405020304" pitchFamily="18" charset="0"/>
              </a:rPr>
              <a:t> = 0</a:t>
            </a:r>
          </a:p>
          <a:p>
            <a:pPr indent="266700" algn="just">
              <a:lnSpc>
                <a:spcPts val="3400"/>
              </a:lnSpc>
              <a:spcAft>
                <a:spcPts val="0"/>
              </a:spcAft>
            </a:pPr>
            <a:r>
              <a:rPr lang="en-US" altLang="zh-CN" sz="2400" kern="100" dirty="0" err="1">
                <a:solidFill>
                  <a:schemeClr val="tx1"/>
                </a:solidFill>
                <a:latin typeface="Consolas" panose="020B0609020204030204" pitchFamily="49" charset="0"/>
                <a:cs typeface="Times New Roman" panose="02020603050405020304" pitchFamily="18" charset="0"/>
              </a:rPr>
              <a:t>count_lower</a:t>
            </a:r>
            <a:r>
              <a:rPr lang="en-US" altLang="zh-CN" sz="2400" kern="100" dirty="0">
                <a:solidFill>
                  <a:schemeClr val="tx1"/>
                </a:solidFill>
                <a:latin typeface="Consolas" panose="020B0609020204030204" pitchFamily="49" charset="0"/>
                <a:cs typeface="Times New Roman" panose="02020603050405020304" pitchFamily="18" charset="0"/>
              </a:rPr>
              <a:t> = 0</a:t>
            </a:r>
          </a:p>
          <a:p>
            <a:pPr indent="266700" algn="just">
              <a:lnSpc>
                <a:spcPts val="3400"/>
              </a:lnSpc>
              <a:spcAft>
                <a:spcPts val="0"/>
              </a:spcAft>
            </a:pPr>
            <a:r>
              <a:rPr lang="en-US" altLang="zh-CN" sz="2400" kern="100" dirty="0" err="1">
                <a:solidFill>
                  <a:schemeClr val="tx1"/>
                </a:solidFill>
                <a:latin typeface="Consolas" panose="020B0609020204030204" pitchFamily="49" charset="0"/>
                <a:cs typeface="Times New Roman" panose="02020603050405020304" pitchFamily="18" charset="0"/>
              </a:rPr>
              <a:t>count_digit</a:t>
            </a:r>
            <a:r>
              <a:rPr lang="en-US" altLang="zh-CN" sz="2400" kern="100" dirty="0">
                <a:solidFill>
                  <a:schemeClr val="tx1"/>
                </a:solidFill>
                <a:latin typeface="Consolas" panose="020B0609020204030204" pitchFamily="49" charset="0"/>
                <a:cs typeface="Times New Roman" panose="02020603050405020304" pitchFamily="18" charset="0"/>
              </a:rPr>
              <a:t> = 0</a:t>
            </a:r>
          </a:p>
          <a:p>
            <a:pPr indent="266700" algn="just">
              <a:lnSpc>
                <a:spcPts val="3400"/>
              </a:lnSpc>
              <a:spcAft>
                <a:spcPts val="0"/>
              </a:spcAft>
            </a:pPr>
            <a:r>
              <a:rPr lang="en-US" altLang="zh-CN" sz="2400" kern="100" dirty="0">
                <a:solidFill>
                  <a:srgbClr val="FF9900"/>
                </a:solidFill>
                <a:latin typeface="Consolas" panose="020B0609020204030204" pitchFamily="49" charset="0"/>
                <a:cs typeface="Times New Roman" panose="02020603050405020304" pitchFamily="18" charset="0"/>
              </a:rPr>
              <a:t>for</a:t>
            </a:r>
            <a:r>
              <a:rPr lang="en-US" altLang="zh-CN" sz="2400" kern="100" dirty="0">
                <a:solidFill>
                  <a:schemeClr val="tx1"/>
                </a:solidFill>
                <a:latin typeface="Consolas" panose="020B0609020204030204" pitchFamily="49" charset="0"/>
                <a:cs typeface="Times New Roman" panose="02020603050405020304" pitchFamily="18" charset="0"/>
              </a:rPr>
              <a:t> s </a:t>
            </a:r>
            <a:r>
              <a:rPr lang="en-US" altLang="zh-CN" sz="2400" kern="100" dirty="0">
                <a:solidFill>
                  <a:srgbClr val="FF9900"/>
                </a:solidFill>
                <a:latin typeface="Consolas" panose="020B0609020204030204" pitchFamily="49" charset="0"/>
                <a:cs typeface="Times New Roman" panose="02020603050405020304" pitchFamily="18" charset="0"/>
              </a:rPr>
              <a:t>in</a:t>
            </a: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a:solidFill>
                  <a:srgbClr val="7030A0"/>
                </a:solidFill>
                <a:latin typeface="Consolas" panose="020B0609020204030204" pitchFamily="49" charset="0"/>
                <a:cs typeface="Times New Roman" panose="02020603050405020304" pitchFamily="18" charset="0"/>
              </a:rPr>
              <a:t>str</a:t>
            </a:r>
            <a:r>
              <a:rPr lang="en-US" altLang="zh-CN" sz="2400" kern="100" dirty="0">
                <a:solidFill>
                  <a:schemeClr val="tx1"/>
                </a:solidFill>
                <a:latin typeface="Consolas" panose="020B0609020204030204" pitchFamily="49" charset="0"/>
                <a:cs typeface="Times New Roman" panose="02020603050405020304" pitchFamily="18" charset="0"/>
              </a:rPr>
              <a:t>:</a:t>
            </a:r>
          </a:p>
          <a:p>
            <a:pPr indent="266700" algn="just">
              <a:lnSpc>
                <a:spcPts val="3400"/>
              </a:lnSpc>
              <a:spcAft>
                <a:spcPts val="0"/>
              </a:spcAft>
            </a:pP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a:solidFill>
                  <a:srgbClr val="FF9900"/>
                </a:solidFill>
                <a:latin typeface="Consolas" panose="020B0609020204030204" pitchFamily="49" charset="0"/>
                <a:cs typeface="Times New Roman" panose="02020603050405020304" pitchFamily="18" charset="0"/>
              </a:rPr>
              <a:t>if</a:t>
            </a: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err="1">
                <a:solidFill>
                  <a:schemeClr val="tx1"/>
                </a:solidFill>
                <a:latin typeface="Consolas" panose="020B0609020204030204" pitchFamily="49" charset="0"/>
                <a:cs typeface="Times New Roman" panose="02020603050405020304" pitchFamily="18" charset="0"/>
              </a:rPr>
              <a:t>s.isupper</a:t>
            </a: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err="1">
                <a:solidFill>
                  <a:schemeClr val="tx1"/>
                </a:solidFill>
                <a:latin typeface="Consolas" panose="020B0609020204030204" pitchFamily="49" charset="0"/>
                <a:cs typeface="Times New Roman" panose="02020603050405020304" pitchFamily="18" charset="0"/>
              </a:rPr>
              <a:t>count_upper</a:t>
            </a:r>
            <a:r>
              <a:rPr lang="en-US" altLang="zh-CN" sz="2400" kern="100" dirty="0">
                <a:solidFill>
                  <a:schemeClr val="tx1"/>
                </a:solidFill>
                <a:latin typeface="Consolas" panose="020B0609020204030204" pitchFamily="49" charset="0"/>
                <a:cs typeface="Times New Roman" panose="02020603050405020304" pitchFamily="18" charset="0"/>
              </a:rPr>
              <a:t> = </a:t>
            </a:r>
            <a:r>
              <a:rPr lang="en-US" altLang="zh-CN" sz="2400" kern="100" dirty="0" err="1">
                <a:solidFill>
                  <a:schemeClr val="tx1"/>
                </a:solidFill>
                <a:latin typeface="Consolas" panose="020B0609020204030204" pitchFamily="49" charset="0"/>
                <a:cs typeface="Times New Roman" panose="02020603050405020304" pitchFamily="18" charset="0"/>
              </a:rPr>
              <a:t>count_upper+1</a:t>
            </a:r>
            <a:endParaRPr lang="en-US" altLang="zh-CN" sz="2400" kern="100" dirty="0">
              <a:solidFill>
                <a:schemeClr val="tx1"/>
              </a:solidFill>
              <a:latin typeface="Consolas" panose="020B0609020204030204" pitchFamily="49" charset="0"/>
              <a:cs typeface="Times New Roman" panose="02020603050405020304" pitchFamily="18" charset="0"/>
            </a:endParaRPr>
          </a:p>
          <a:p>
            <a:pPr indent="266700" algn="just">
              <a:lnSpc>
                <a:spcPts val="3400"/>
              </a:lnSpc>
              <a:spcAft>
                <a:spcPts val="0"/>
              </a:spcAft>
            </a:pP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a:solidFill>
                  <a:srgbClr val="FF9900"/>
                </a:solidFill>
                <a:latin typeface="Consolas" panose="020B0609020204030204" pitchFamily="49" charset="0"/>
                <a:cs typeface="Times New Roman" panose="02020603050405020304" pitchFamily="18" charset="0"/>
              </a:rPr>
              <a:t>if</a:t>
            </a: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err="1">
                <a:solidFill>
                  <a:schemeClr val="tx1"/>
                </a:solidFill>
                <a:latin typeface="Consolas" panose="020B0609020204030204" pitchFamily="49" charset="0"/>
                <a:cs typeface="Times New Roman" panose="02020603050405020304" pitchFamily="18" charset="0"/>
              </a:rPr>
              <a:t>s.islower</a:t>
            </a:r>
            <a:r>
              <a:rPr lang="en-US" altLang="zh-CN" sz="2400" kern="100" dirty="0">
                <a:solidFill>
                  <a:schemeClr val="tx1"/>
                </a:solidFill>
                <a:latin typeface="Consolas" panose="020B0609020204030204" pitchFamily="49" charset="0"/>
                <a:cs typeface="Times New Roman" panose="02020603050405020304" pitchFamily="18" charset="0"/>
              </a:rPr>
              <a:t>():  count_lower = </a:t>
            </a:r>
            <a:r>
              <a:rPr lang="en-US" altLang="zh-CN" sz="2400" kern="100" dirty="0" err="1">
                <a:solidFill>
                  <a:schemeClr val="tx1"/>
                </a:solidFill>
                <a:latin typeface="Consolas" panose="020B0609020204030204" pitchFamily="49" charset="0"/>
                <a:cs typeface="Times New Roman" panose="02020603050405020304" pitchFamily="18" charset="0"/>
              </a:rPr>
              <a:t>count_lower+1</a:t>
            </a:r>
            <a:endParaRPr lang="en-US" altLang="zh-CN" sz="2400" kern="100" dirty="0">
              <a:solidFill>
                <a:schemeClr val="tx1"/>
              </a:solidFill>
              <a:latin typeface="Consolas" panose="020B0609020204030204" pitchFamily="49" charset="0"/>
              <a:cs typeface="Times New Roman" panose="02020603050405020304" pitchFamily="18" charset="0"/>
            </a:endParaRPr>
          </a:p>
          <a:p>
            <a:pPr indent="266700" algn="just">
              <a:lnSpc>
                <a:spcPts val="3400"/>
              </a:lnSpc>
              <a:spcAft>
                <a:spcPts val="0"/>
              </a:spcAft>
            </a:pP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a:solidFill>
                  <a:srgbClr val="FF9900"/>
                </a:solidFill>
                <a:latin typeface="Consolas" panose="020B0609020204030204" pitchFamily="49" charset="0"/>
                <a:cs typeface="Times New Roman" panose="02020603050405020304" pitchFamily="18" charset="0"/>
              </a:rPr>
              <a:t>if</a:t>
            </a: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err="1">
                <a:solidFill>
                  <a:schemeClr val="tx1"/>
                </a:solidFill>
                <a:latin typeface="Consolas" panose="020B0609020204030204" pitchFamily="49" charset="0"/>
                <a:cs typeface="Times New Roman" panose="02020603050405020304" pitchFamily="18" charset="0"/>
              </a:rPr>
              <a:t>s.isdigit</a:t>
            </a:r>
            <a:r>
              <a:rPr lang="en-US" altLang="zh-CN" sz="2400" kern="100" dirty="0">
                <a:solidFill>
                  <a:schemeClr val="tx1"/>
                </a:solidFill>
                <a:latin typeface="Consolas" panose="020B0609020204030204" pitchFamily="49" charset="0"/>
                <a:cs typeface="Times New Roman" panose="02020603050405020304" pitchFamily="18" charset="0"/>
              </a:rPr>
              <a:t>():  count_digit = </a:t>
            </a:r>
            <a:r>
              <a:rPr lang="en-US" altLang="zh-CN" sz="2400" kern="100" dirty="0" err="1">
                <a:solidFill>
                  <a:schemeClr val="tx1"/>
                </a:solidFill>
                <a:latin typeface="Consolas" panose="020B0609020204030204" pitchFamily="49" charset="0"/>
                <a:cs typeface="Times New Roman" panose="02020603050405020304" pitchFamily="18" charset="0"/>
              </a:rPr>
              <a:t>count_digit+1</a:t>
            </a:r>
            <a:endParaRPr lang="en-US" altLang="zh-CN" sz="2400" kern="100" dirty="0">
              <a:solidFill>
                <a:schemeClr val="tx1"/>
              </a:solidFill>
              <a:latin typeface="Consolas" panose="020B0609020204030204" pitchFamily="49" charset="0"/>
              <a:cs typeface="Times New Roman" panose="02020603050405020304" pitchFamily="18" charset="0"/>
            </a:endParaRPr>
          </a:p>
          <a:p>
            <a:pPr indent="266700" algn="just">
              <a:lnSpc>
                <a:spcPts val="3400"/>
              </a:lnSpc>
              <a:spcAft>
                <a:spcPts val="0"/>
              </a:spcAft>
            </a:pPr>
            <a:r>
              <a:rPr lang="en-US" altLang="zh-CN" sz="2400" kern="100" dirty="0">
                <a:solidFill>
                  <a:srgbClr val="7030A0"/>
                </a:solidFill>
                <a:latin typeface="Consolas" panose="020B0609020204030204" pitchFamily="49" charset="0"/>
                <a:cs typeface="Times New Roman" panose="02020603050405020304" pitchFamily="18" charset="0"/>
              </a:rPr>
              <a:t>print</a:t>
            </a:r>
            <a:r>
              <a:rPr lang="en-US" altLang="zh-CN" sz="2400" kern="100" dirty="0">
                <a:solidFill>
                  <a:schemeClr val="tx1"/>
                </a:solidFill>
                <a:latin typeface="Consolas" panose="020B0609020204030204" pitchFamily="49" charset="0"/>
                <a:cs typeface="Times New Roman" panose="02020603050405020304" pitchFamily="18" charset="0"/>
              </a:rPr>
              <a:t>(</a:t>
            </a:r>
            <a:r>
              <a:rPr lang="en-US" altLang="zh-CN" sz="2400" kern="100" dirty="0">
                <a:solidFill>
                  <a:srgbClr val="00B050"/>
                </a:solidFill>
                <a:latin typeface="Consolas" panose="020B0609020204030204" pitchFamily="49" charset="0"/>
                <a:cs typeface="Times New Roman" panose="02020603050405020304" pitchFamily="18" charset="0"/>
              </a:rPr>
              <a:t>"</a:t>
            </a:r>
            <a:r>
              <a:rPr lang="zh-CN" altLang="en-US" sz="2400" kern="100" dirty="0">
                <a:solidFill>
                  <a:srgbClr val="00B050"/>
                </a:solidFill>
                <a:latin typeface="Consolas" panose="020B0609020204030204" pitchFamily="49" charset="0"/>
                <a:cs typeface="Times New Roman" panose="02020603050405020304" pitchFamily="18" charset="0"/>
              </a:rPr>
              <a:t>大写字符：</a:t>
            </a:r>
            <a:r>
              <a:rPr lang="en-US" altLang="zh-CN" sz="2400" kern="100" dirty="0">
                <a:solidFill>
                  <a:srgbClr val="00B050"/>
                </a:solidFill>
                <a:latin typeface="Consolas" panose="020B0609020204030204" pitchFamily="49" charset="0"/>
                <a:cs typeface="Times New Roman" panose="02020603050405020304" pitchFamily="18" charset="0"/>
              </a:rPr>
              <a:t>"</a:t>
            </a: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err="1">
                <a:solidFill>
                  <a:schemeClr val="tx1"/>
                </a:solidFill>
                <a:latin typeface="Consolas" panose="020B0609020204030204" pitchFamily="49" charset="0"/>
                <a:cs typeface="Times New Roman" panose="02020603050405020304" pitchFamily="18" charset="0"/>
              </a:rPr>
              <a:t>count_upper</a:t>
            </a:r>
            <a:r>
              <a:rPr lang="en-US" altLang="zh-CN" sz="2400" kern="100" dirty="0">
                <a:solidFill>
                  <a:schemeClr val="tx1"/>
                </a:solidFill>
                <a:latin typeface="Consolas" panose="020B0609020204030204" pitchFamily="49" charset="0"/>
                <a:cs typeface="Times New Roman" panose="02020603050405020304" pitchFamily="18" charset="0"/>
              </a:rPr>
              <a:t>)</a:t>
            </a:r>
          </a:p>
          <a:p>
            <a:pPr indent="266700" algn="just">
              <a:lnSpc>
                <a:spcPts val="3400"/>
              </a:lnSpc>
              <a:spcAft>
                <a:spcPts val="0"/>
              </a:spcAft>
            </a:pPr>
            <a:r>
              <a:rPr lang="en-US" altLang="zh-CN" sz="2400" kern="100" dirty="0">
                <a:solidFill>
                  <a:srgbClr val="7030A0"/>
                </a:solidFill>
                <a:latin typeface="Consolas" panose="020B0609020204030204" pitchFamily="49" charset="0"/>
                <a:cs typeface="Times New Roman" panose="02020603050405020304" pitchFamily="18" charset="0"/>
              </a:rPr>
              <a:t>print</a:t>
            </a:r>
            <a:r>
              <a:rPr lang="en-US" altLang="zh-CN" sz="2400" kern="100" dirty="0">
                <a:solidFill>
                  <a:schemeClr val="tx1"/>
                </a:solidFill>
                <a:latin typeface="Consolas" panose="020B0609020204030204" pitchFamily="49" charset="0"/>
                <a:cs typeface="Times New Roman" panose="02020603050405020304" pitchFamily="18" charset="0"/>
              </a:rPr>
              <a:t>(</a:t>
            </a:r>
            <a:r>
              <a:rPr lang="en-US" altLang="zh-CN" sz="2400" kern="100" dirty="0">
                <a:solidFill>
                  <a:srgbClr val="00B050"/>
                </a:solidFill>
                <a:latin typeface="Consolas" panose="020B0609020204030204" pitchFamily="49" charset="0"/>
                <a:cs typeface="Times New Roman" panose="02020603050405020304" pitchFamily="18" charset="0"/>
              </a:rPr>
              <a:t>"</a:t>
            </a:r>
            <a:r>
              <a:rPr lang="zh-CN" altLang="en-US" sz="2400" kern="100" dirty="0">
                <a:solidFill>
                  <a:srgbClr val="00B050"/>
                </a:solidFill>
                <a:latin typeface="Consolas" panose="020B0609020204030204" pitchFamily="49" charset="0"/>
                <a:cs typeface="Times New Roman" panose="02020603050405020304" pitchFamily="18" charset="0"/>
              </a:rPr>
              <a:t>小写字符：</a:t>
            </a:r>
            <a:r>
              <a:rPr lang="en-US" altLang="zh-CN" sz="2400" kern="100" dirty="0">
                <a:solidFill>
                  <a:srgbClr val="00B050"/>
                </a:solidFill>
                <a:latin typeface="Consolas" panose="020B0609020204030204" pitchFamily="49" charset="0"/>
                <a:cs typeface="Times New Roman" panose="02020603050405020304" pitchFamily="18" charset="0"/>
              </a:rPr>
              <a:t>"</a:t>
            </a:r>
            <a:r>
              <a:rPr lang="en-US" altLang="zh-CN" sz="2400" kern="100" dirty="0">
                <a:solidFill>
                  <a:schemeClr val="tx1"/>
                </a:solidFill>
                <a:latin typeface="Consolas" panose="020B0609020204030204" pitchFamily="49" charset="0"/>
                <a:cs typeface="Times New Roman" panose="02020603050405020304" pitchFamily="18" charset="0"/>
              </a:rPr>
              <a:t>, count_lower)</a:t>
            </a:r>
          </a:p>
          <a:p>
            <a:pPr indent="266700" algn="just">
              <a:lnSpc>
                <a:spcPts val="3400"/>
              </a:lnSpc>
              <a:spcAft>
                <a:spcPts val="0"/>
              </a:spcAft>
            </a:pPr>
            <a:r>
              <a:rPr lang="en-US" altLang="zh-CN" sz="2400" kern="100" dirty="0">
                <a:solidFill>
                  <a:srgbClr val="7030A0"/>
                </a:solidFill>
                <a:latin typeface="Consolas" panose="020B0609020204030204" pitchFamily="49" charset="0"/>
                <a:cs typeface="Times New Roman" panose="02020603050405020304" pitchFamily="18" charset="0"/>
              </a:rPr>
              <a:t>print</a:t>
            </a:r>
            <a:r>
              <a:rPr lang="en-US" altLang="zh-CN" sz="2400" kern="100" dirty="0">
                <a:solidFill>
                  <a:schemeClr val="tx1"/>
                </a:solidFill>
                <a:latin typeface="Consolas" panose="020B0609020204030204" pitchFamily="49" charset="0"/>
                <a:cs typeface="Times New Roman" panose="02020603050405020304" pitchFamily="18" charset="0"/>
              </a:rPr>
              <a:t>(</a:t>
            </a:r>
            <a:r>
              <a:rPr lang="en-US" altLang="zh-CN" sz="2400" kern="100" dirty="0">
                <a:solidFill>
                  <a:srgbClr val="00B050"/>
                </a:solidFill>
                <a:latin typeface="Consolas" panose="020B0609020204030204" pitchFamily="49" charset="0"/>
                <a:cs typeface="Times New Roman" panose="02020603050405020304" pitchFamily="18" charset="0"/>
              </a:rPr>
              <a:t>"</a:t>
            </a:r>
            <a:r>
              <a:rPr lang="zh-CN" altLang="en-US" sz="2400" kern="100" dirty="0">
                <a:solidFill>
                  <a:srgbClr val="00B050"/>
                </a:solidFill>
                <a:latin typeface="Consolas" panose="020B0609020204030204" pitchFamily="49" charset="0"/>
                <a:cs typeface="Times New Roman" panose="02020603050405020304" pitchFamily="18" charset="0"/>
              </a:rPr>
              <a:t>数字字符：</a:t>
            </a:r>
            <a:r>
              <a:rPr lang="en-US" altLang="zh-CN" sz="2400" kern="100" dirty="0">
                <a:solidFill>
                  <a:srgbClr val="00B050"/>
                </a:solidFill>
                <a:latin typeface="Consolas" panose="020B0609020204030204" pitchFamily="49" charset="0"/>
                <a:cs typeface="Times New Roman" panose="02020603050405020304" pitchFamily="18" charset="0"/>
              </a:rPr>
              <a:t>"</a:t>
            </a:r>
            <a:r>
              <a:rPr lang="en-US" altLang="zh-CN" sz="2400" kern="100" dirty="0">
                <a:solidFill>
                  <a:schemeClr val="tx1"/>
                </a:solidFill>
                <a:latin typeface="Consolas" panose="020B0609020204030204" pitchFamily="49" charset="0"/>
                <a:cs typeface="Times New Roman" panose="02020603050405020304" pitchFamily="18" charset="0"/>
              </a:rPr>
              <a:t>, count_digit)</a:t>
            </a:r>
            <a:endParaRPr lang="zh-CN" altLang="en-US" dirty="0">
              <a:solidFill>
                <a:schemeClr val="tx1"/>
              </a:solidFill>
            </a:endParaRPr>
          </a:p>
        </p:txBody>
      </p:sp>
      <p:sp>
        <p:nvSpPr>
          <p:cNvPr id="2" name="矩形 1"/>
          <p:cNvSpPr/>
          <p:nvPr/>
        </p:nvSpPr>
        <p:spPr>
          <a:xfrm>
            <a:off x="776097" y="3309730"/>
            <a:ext cx="2652903" cy="43732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 📜</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17580" y="894406"/>
            <a:ext cx="11356840" cy="550279"/>
          </a:xfrm>
          <a:prstGeom prst="rect">
            <a:avLst/>
          </a:prstGeom>
        </p:spPr>
        <p:txBody>
          <a:bodyPr wrap="square">
            <a:spAutoFit/>
          </a:bodyPr>
          <a:lstStyle/>
          <a:p>
            <a:pPr>
              <a:lnSpc>
                <a:spcPts val="4000"/>
              </a:lnSpc>
              <a:spcAft>
                <a:spcPts val="600"/>
              </a:spcAft>
            </a:pPr>
            <a:r>
              <a:rPr lang="en-US" altLang="zh-CN" sz="2400" b="1" dirty="0">
                <a:latin typeface="+mn-ea"/>
              </a:rPr>
              <a:t>for </a:t>
            </a:r>
            <a:r>
              <a:rPr lang="zh-CN" altLang="en-US" sz="2400" b="1" dirty="0">
                <a:latin typeface="+mn-ea"/>
              </a:rPr>
              <a:t>语句中的迭代</a:t>
            </a:r>
            <a:endParaRPr lang="zh-CN" altLang="zh-CN" sz="2400" dirty="0">
              <a:latin typeface="+mn-ea"/>
            </a:endParaRPr>
          </a:p>
        </p:txBody>
      </p:sp>
      <p:sp>
        <p:nvSpPr>
          <p:cNvPr id="3" name="矩形 2"/>
          <p:cNvSpPr/>
          <p:nvPr/>
        </p:nvSpPr>
        <p:spPr>
          <a:xfrm>
            <a:off x="170321" y="1444685"/>
            <a:ext cx="8059280" cy="2243050"/>
          </a:xfrm>
          <a:prstGeom prst="rect">
            <a:avLst/>
          </a:prstGeom>
        </p:spPr>
        <p:txBody>
          <a:bodyPr wrap="square">
            <a:spAutoFit/>
          </a:bodyPr>
          <a:lstStyle/>
          <a:p>
            <a:pPr indent="266700" algn="just">
              <a:lnSpc>
                <a:spcPct val="150000"/>
              </a:lnSpc>
              <a:spcAft>
                <a:spcPts val="0"/>
              </a:spcAft>
            </a:pP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函数生成迭代序列</a:t>
            </a:r>
            <a:endParaRPr lang="en-US" altLang="zh-CN" sz="2400" kern="100" dirty="0">
              <a:latin typeface="+mn-ea"/>
              <a:cs typeface="Times New Roman" panose="02020603050405020304" pitchFamily="18" charset="0"/>
            </a:endParaRPr>
          </a:p>
          <a:p>
            <a:pPr indent="266700" algn="just">
              <a:lnSpc>
                <a:spcPct val="150000"/>
              </a:lnSpc>
              <a:spcAft>
                <a:spcPts val="0"/>
              </a:spcAft>
            </a:pP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是</a:t>
            </a:r>
            <a:r>
              <a:rPr lang="en-US" altLang="zh-CN" sz="2400" kern="100" dirty="0">
                <a:latin typeface="+mn-ea"/>
                <a:cs typeface="Times New Roman" panose="02020603050405020304" pitchFamily="18" charset="0"/>
              </a:rPr>
              <a:t>Python</a:t>
            </a:r>
            <a:r>
              <a:rPr lang="zh-CN" altLang="zh-CN" sz="2400" kern="100" dirty="0">
                <a:latin typeface="+mn-ea"/>
                <a:cs typeface="Times New Roman" panose="02020603050405020304" pitchFamily="18" charset="0"/>
              </a:rPr>
              <a:t>中的一个内置函数，调用这个函数就能产生一个迭代序列，因此适合放在</a:t>
            </a:r>
            <a:r>
              <a:rPr lang="en-US" altLang="zh-CN" sz="2400" kern="100" dirty="0">
                <a:latin typeface="+mn-ea"/>
                <a:cs typeface="Times New Roman" panose="02020603050405020304" pitchFamily="18" charset="0"/>
              </a:rPr>
              <a:t>for</a:t>
            </a:r>
            <a:r>
              <a:rPr lang="zh-CN" altLang="zh-CN" sz="2400" kern="100" dirty="0">
                <a:latin typeface="+mn-ea"/>
                <a:cs typeface="Times New Roman" panose="02020603050405020304" pitchFamily="18" charset="0"/>
              </a:rPr>
              <a:t>语句的头部，函数</a:t>
            </a: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有以下几种不同的调用方式：</a:t>
            </a:r>
            <a:endParaRPr lang="en-US" altLang="zh-CN" sz="2400" kern="100" dirty="0">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530360" y="3764091"/>
                <a:ext cx="10654611" cy="16890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lvl="0" algn="just">
                  <a:lnSpc>
                    <a:spcPct val="150000"/>
                  </a:lnSpc>
                  <a:spcAft>
                    <a:spcPts val="0"/>
                  </a:spcAft>
                </a:pPr>
                <a:r>
                  <a:rPr lang="en-US" altLang="zh-CN" sz="2400" b="1" kern="100" dirty="0">
                    <a:latin typeface="+mn-ea"/>
                    <a:cs typeface="Times New Roman" panose="02020603050405020304" pitchFamily="18" charset="0"/>
                  </a:rPr>
                  <a:t>range(n)</a:t>
                </a:r>
                <a:r>
                  <a:rPr lang="zh-CN" altLang="zh-CN" sz="2400" b="1" kern="100" dirty="0">
                    <a:latin typeface="+mn-ea"/>
                    <a:cs typeface="Times New Roman" panose="02020603050405020304" pitchFamily="18" charset="0"/>
                  </a:rPr>
                  <a:t>：</a:t>
                </a:r>
                <a:endParaRPr lang="en-US" altLang="zh-CN" sz="2400" b="1" kern="100" dirty="0">
                  <a:latin typeface="+mn-ea"/>
                  <a:cs typeface="Times New Roman" panose="02020603050405020304" pitchFamily="18" charset="0"/>
                </a:endParaRPr>
              </a:p>
              <a:p>
                <a:pPr lvl="0" algn="just">
                  <a:lnSpc>
                    <a:spcPct val="150000"/>
                  </a:lnSpc>
                  <a:spcAft>
                    <a:spcPts val="0"/>
                  </a:spcAft>
                </a:pPr>
                <a:r>
                  <a:rPr lang="zh-CN" altLang="zh-CN" sz="2400" kern="100" dirty="0">
                    <a:latin typeface="+mn-ea"/>
                    <a:cs typeface="Times New Roman" panose="02020603050405020304" pitchFamily="18" charset="0"/>
                  </a:rPr>
                  <a:t>得到的迭代序列为：</a:t>
                </a:r>
                <a14:m>
                  <m:oMath xmlns:m="http://schemas.openxmlformats.org/officeDocument/2006/math">
                    <m:r>
                      <a:rPr lang="en-US" altLang="zh-CN" sz="2400" i="1" kern="100" smtClean="0">
                        <a:solidFill>
                          <a:srgbClr val="FF0000"/>
                        </a:solidFill>
                        <a:latin typeface="Cambria Math" panose="02040503050406030204" pitchFamily="18" charset="0"/>
                        <a:cs typeface="Times New Roman" panose="02020603050405020304" pitchFamily="18" charset="0"/>
                      </a:rPr>
                      <m:t>0</m:t>
                    </m:r>
                    <m:r>
                      <a:rPr lang="zh-CN"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1</m:t>
                    </m:r>
                    <m:r>
                      <a:rPr lang="zh-CN"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2</m:t>
                    </m:r>
                    <m:r>
                      <a:rPr lang="zh-CN"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3</m:t>
                    </m:r>
                    <m:r>
                      <a:rPr lang="zh-CN"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m:t>
                    </m:r>
                    <m:r>
                      <a:rPr lang="zh-CN" altLang="zh-CN" sz="2400" i="1" kern="100">
                        <a:latin typeface="Cambria Math" panose="02040503050406030204" pitchFamily="18" charset="0"/>
                        <a:cs typeface="Times New Roman" panose="02020603050405020304" pitchFamily="18" charset="0"/>
                      </a:rPr>
                      <m:t>，</m:t>
                    </m:r>
                    <m:r>
                      <a:rPr lang="en-US" altLang="zh-CN" sz="2400" i="1" kern="100" smtClean="0">
                        <a:solidFill>
                          <a:srgbClr val="FF0000"/>
                        </a:solidFill>
                        <a:latin typeface="Cambria Math" panose="02040503050406030204" pitchFamily="18" charset="0"/>
                        <a:cs typeface="Times New Roman" panose="02020603050405020304" pitchFamily="18" charset="0"/>
                      </a:rPr>
                      <m:t>𝑛</m:t>
                    </m:r>
                    <m:r>
                      <a:rPr lang="zh-CN" altLang="en-US" sz="2400" i="1" kern="100">
                        <a:solidFill>
                          <a:srgbClr val="FF0000"/>
                        </a:solidFill>
                        <a:latin typeface="Cambria Math" panose="02040503050406030204" pitchFamily="18" charset="0"/>
                        <a:cs typeface="微软雅黑" panose="020B0503020204020204" pitchFamily="34" charset="-122"/>
                      </a:rPr>
                      <m:t>−</m:t>
                    </m:r>
                    <m:r>
                      <a:rPr lang="en-US" altLang="zh-CN" sz="2400" i="1" kern="100">
                        <a:solidFill>
                          <a:srgbClr val="FF0000"/>
                        </a:solidFill>
                        <a:latin typeface="Cambria Math" panose="02040503050406030204" pitchFamily="18" charset="0"/>
                        <a:cs typeface="Times New Roman" panose="02020603050405020304" pitchFamily="18" charset="0"/>
                      </a:rPr>
                      <m:t>1</m:t>
                    </m:r>
                  </m:oMath>
                </a14:m>
                <a:r>
                  <a:rPr lang="zh-CN" altLang="zh-CN" sz="2400" kern="100" dirty="0">
                    <a:latin typeface="+mn-ea"/>
                    <a:cs typeface="Times New Roman" panose="02020603050405020304" pitchFamily="18" charset="0"/>
                  </a:rPr>
                  <a:t>。例如：</a:t>
                </a:r>
                <a:r>
                  <a:rPr lang="en-US" altLang="zh-CN" sz="2400" kern="100" dirty="0">
                    <a:latin typeface="+mn-ea"/>
                    <a:cs typeface="Times New Roman" panose="02020603050405020304" pitchFamily="18" charset="0"/>
                  </a:rPr>
                  <a:t>range(100)</a:t>
                </a:r>
                <a:r>
                  <a:rPr lang="zh-CN" altLang="zh-CN" sz="2400" kern="100" dirty="0">
                    <a:latin typeface="+mn-ea"/>
                    <a:cs typeface="Times New Roman" panose="02020603050405020304" pitchFamily="18" charset="0"/>
                  </a:rPr>
                  <a:t>表示序列</a:t>
                </a:r>
                <a14:m>
                  <m:oMath xmlns:m="http://schemas.openxmlformats.org/officeDocument/2006/math">
                    <m:r>
                      <a:rPr lang="en-US" altLang="zh-CN" sz="2400" i="1" kern="100">
                        <a:latin typeface="Cambria Math" panose="02040503050406030204" pitchFamily="18" charset="0"/>
                        <a:cs typeface="Times New Roman" panose="02020603050405020304" pitchFamily="18" charset="0"/>
                      </a:rPr>
                      <m:t>0</m:t>
                    </m:r>
                    <m:r>
                      <a:rPr lang="zh-CN"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1</m:t>
                    </m:r>
                    <m:r>
                      <a:rPr lang="zh-CN"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2</m:t>
                    </m:r>
                    <m:r>
                      <a:rPr lang="zh-CN"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3</m:t>
                    </m:r>
                    <m:r>
                      <a:rPr lang="zh-CN"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m:t>
                    </m:r>
                    <m:r>
                      <a:rPr lang="zh-CN"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99</m:t>
                    </m:r>
                  </m:oMath>
                </a14:m>
                <a:r>
                  <a:rPr lang="zh-CN" altLang="zh-CN" sz="2400" kern="100" dirty="0">
                    <a:latin typeface="+mn-ea"/>
                    <a:cs typeface="Times New Roman" panose="02020603050405020304" pitchFamily="18" charset="0"/>
                  </a:rPr>
                  <a:t>。当</a:t>
                </a:r>
                <a:r>
                  <a:rPr lang="en-US" altLang="zh-CN" sz="2400" kern="100" dirty="0">
                    <a:latin typeface="+mn-ea"/>
                    <a:cs typeface="Times New Roman" panose="02020603050405020304" pitchFamily="18" charset="0"/>
                  </a:rPr>
                  <a:t>n</a:t>
                </a:r>
                <a:r>
                  <a:rPr lang="zh-CN" altLang="zh-CN" sz="2400" kern="100" dirty="0">
                    <a:latin typeface="+mn-ea"/>
                    <a:cs typeface="Times New Roman" panose="02020603050405020304" pitchFamily="18" charset="0"/>
                  </a:rPr>
                  <a:t>小于等于</a:t>
                </a:r>
                <a:r>
                  <a:rPr lang="en-US" altLang="zh-CN" sz="2400" kern="100" dirty="0">
                    <a:latin typeface="+mn-ea"/>
                    <a:cs typeface="Times New Roman" panose="02020603050405020304" pitchFamily="18" charset="0"/>
                  </a:rPr>
                  <a:t>0</a:t>
                </a:r>
                <a:r>
                  <a:rPr lang="zh-CN" altLang="zh-CN" sz="2400" kern="100" dirty="0">
                    <a:latin typeface="+mn-ea"/>
                    <a:cs typeface="Times New Roman" panose="02020603050405020304" pitchFamily="18" charset="0"/>
                  </a:rPr>
                  <a:t>的时候序列为空。</a:t>
                </a:r>
              </a:p>
            </p:txBody>
          </p:sp>
        </mc:Choice>
        <mc:Fallback xmlns="">
          <p:sp>
            <p:nvSpPr>
              <p:cNvPr id="2" name="矩形 1"/>
              <p:cNvSpPr>
                <a:spLocks noRot="1" noChangeAspect="1" noMove="1" noResize="1" noEditPoints="1" noAdjustHandles="1" noChangeArrowheads="1" noChangeShapeType="1" noTextEdit="1"/>
              </p:cNvSpPr>
              <p:nvPr/>
            </p:nvSpPr>
            <p:spPr>
              <a:xfrm>
                <a:off x="530360" y="3764091"/>
                <a:ext cx="10654611" cy="1689052"/>
              </a:xfrm>
              <a:prstGeom prst="rect">
                <a:avLst/>
              </a:prstGeom>
              <a:blipFill>
                <a:blip r:embed="rId3"/>
                <a:stretch>
                  <a:fillRect l="-713" r="-831" b="-6618"/>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530360" y="5730627"/>
            <a:ext cx="4219575" cy="923925"/>
          </a:xfrm>
          <a:prstGeom prst="rect">
            <a:avLst/>
          </a:prstGeom>
          <a:ln>
            <a:solidFill>
              <a:schemeClr val="tx1"/>
            </a:solidFill>
          </a:ln>
          <a:effectLst>
            <a:outerShdw blurRad="50800" dist="38100" dir="2700000" algn="tl" rotWithShape="0">
              <a:prstClr val="black">
                <a:alpha val="40000"/>
              </a:prstClr>
            </a:outerShdw>
          </a:effectLst>
        </p:spPr>
      </p:pic>
      <p:pic>
        <p:nvPicPr>
          <p:cNvPr id="7" name="图片 6"/>
          <p:cNvPicPr>
            <a:picLocks noChangeAspect="1"/>
          </p:cNvPicPr>
          <p:nvPr/>
        </p:nvPicPr>
        <p:blipFill rotWithShape="1">
          <a:blip r:embed="rId5"/>
          <a:srcRect t="5292" b="-1"/>
          <a:stretch>
            <a:fillRect/>
          </a:stretch>
        </p:blipFill>
        <p:spPr>
          <a:xfrm>
            <a:off x="5394464" y="5730627"/>
            <a:ext cx="5676900" cy="550279"/>
          </a:xfrm>
          <a:prstGeom prst="rect">
            <a:avLst/>
          </a:prstGeom>
          <a:ln>
            <a:solidFill>
              <a:schemeClr val="tx1"/>
            </a:solidFill>
          </a:ln>
          <a:effectLst>
            <a:outerShdw blurRad="50800" dist="38100" dir="2700000" algn="tl" rotWithShape="0">
              <a:prstClr val="black">
                <a:alpha val="40000"/>
              </a:prstClr>
            </a:outerShdw>
          </a:effectLst>
        </p:spPr>
      </p:pic>
      <p:pic>
        <p:nvPicPr>
          <p:cNvPr id="10242" name="Picture 2" descr="Range - Math Definition, How to Find &amp; Examples">
            <a:extLst>
              <a:ext uri="{FF2B5EF4-FFF2-40B4-BE49-F238E27FC236}">
                <a16:creationId xmlns:a16="http://schemas.microsoft.com/office/drawing/2014/main" id="{E33BF390-0DE1-9D46-3738-3AAA4E9BF98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49935" y="141225"/>
            <a:ext cx="3365824" cy="189352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Counting from 0 : r/ProgrammerHumor">
            <a:extLst>
              <a:ext uri="{FF2B5EF4-FFF2-40B4-BE49-F238E27FC236}">
                <a16:creationId xmlns:a16="http://schemas.microsoft.com/office/drawing/2014/main" id="{6F74B707-1D99-DC41-5198-3F4CFD579B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63523" y="73989"/>
            <a:ext cx="3412618" cy="34126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 </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17580" y="894406"/>
            <a:ext cx="11356840" cy="550279"/>
          </a:xfrm>
          <a:prstGeom prst="rect">
            <a:avLst/>
          </a:prstGeom>
        </p:spPr>
        <p:txBody>
          <a:bodyPr wrap="square">
            <a:spAutoFit/>
          </a:bodyPr>
          <a:lstStyle/>
          <a:p>
            <a:pPr>
              <a:lnSpc>
                <a:spcPts val="4000"/>
              </a:lnSpc>
              <a:spcAft>
                <a:spcPts val="600"/>
              </a:spcAft>
            </a:pPr>
            <a:r>
              <a:rPr lang="en-US" altLang="zh-CN" sz="2400" b="1" dirty="0">
                <a:latin typeface="+mn-ea"/>
              </a:rPr>
              <a:t>for </a:t>
            </a:r>
            <a:r>
              <a:rPr lang="zh-CN" altLang="en-US" sz="2400" b="1" dirty="0">
                <a:latin typeface="+mn-ea"/>
              </a:rPr>
              <a:t>语句中的迭代</a:t>
            </a:r>
            <a:endParaRPr lang="zh-CN" altLang="zh-CN" sz="2400" dirty="0">
              <a:latin typeface="+mn-ea"/>
            </a:endParaRPr>
          </a:p>
        </p:txBody>
      </p:sp>
      <p:sp>
        <p:nvSpPr>
          <p:cNvPr id="3" name="矩形 2"/>
          <p:cNvSpPr/>
          <p:nvPr/>
        </p:nvSpPr>
        <p:spPr>
          <a:xfrm>
            <a:off x="170320" y="1444685"/>
            <a:ext cx="11761707" cy="1689052"/>
          </a:xfrm>
          <a:prstGeom prst="rect">
            <a:avLst/>
          </a:prstGeom>
        </p:spPr>
        <p:txBody>
          <a:bodyPr wrap="square">
            <a:spAutoFit/>
          </a:bodyPr>
          <a:lstStyle/>
          <a:p>
            <a:pPr indent="266700" algn="just">
              <a:lnSpc>
                <a:spcPct val="150000"/>
              </a:lnSpc>
              <a:spcAft>
                <a:spcPts val="0"/>
              </a:spcAft>
            </a:pP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函数生成迭代序列</a:t>
            </a:r>
            <a:r>
              <a:rPr lang="zh-CN" altLang="en-US" sz="2400" kern="100" dirty="0">
                <a:latin typeface="+mn-ea"/>
                <a:cs typeface="Times New Roman" panose="02020603050405020304" pitchFamily="18" charset="0"/>
              </a:rPr>
              <a:t> </a:t>
            </a:r>
            <a:r>
              <a:rPr lang="zh-CN" altLang="en-US" sz="2400" kern="100" dirty="0">
                <a:solidFill>
                  <a:srgbClr val="FF0000"/>
                </a:solidFill>
                <a:latin typeface="+mn-ea"/>
                <a:cs typeface="Times New Roman" panose="02020603050405020304" pitchFamily="18" charset="0"/>
              </a:rPr>
              <a:t>（</a:t>
            </a:r>
            <a:r>
              <a:rPr lang="zh-CN" altLang="en-US" sz="2400">
                <a:solidFill>
                  <a:srgbClr val="FF0000"/>
                </a:solidFill>
              </a:rPr>
              <a:t>“</a:t>
            </a:r>
            <a:r>
              <a:rPr lang="zh-CN" altLang="en-US" sz="2400" b="1">
                <a:solidFill>
                  <a:srgbClr val="FF0000"/>
                </a:solidFill>
              </a:rPr>
              <a:t>包含开始，不包含结束</a:t>
            </a:r>
            <a:r>
              <a:rPr lang="zh-CN" altLang="en-US" sz="2400">
                <a:solidFill>
                  <a:srgbClr val="FF0000"/>
                </a:solidFill>
              </a:rPr>
              <a:t>”</a:t>
            </a:r>
            <a:r>
              <a:rPr lang="zh-CN" altLang="en-US" sz="2400" kern="100" dirty="0">
                <a:solidFill>
                  <a:srgbClr val="FF0000"/>
                </a:solidFill>
                <a:latin typeface="+mn-ea"/>
                <a:cs typeface="Times New Roman" panose="02020603050405020304" pitchFamily="18" charset="0"/>
              </a:rPr>
              <a:t>）</a:t>
            </a:r>
            <a:endParaRPr lang="en-US" altLang="zh-CN" sz="2400" kern="100" dirty="0">
              <a:solidFill>
                <a:srgbClr val="FF0000"/>
              </a:solidFill>
              <a:latin typeface="+mn-ea"/>
              <a:cs typeface="Times New Roman" panose="02020603050405020304" pitchFamily="18" charset="0"/>
            </a:endParaRPr>
          </a:p>
          <a:p>
            <a:pPr indent="266700" algn="just">
              <a:lnSpc>
                <a:spcPct val="150000"/>
              </a:lnSpc>
              <a:spcAft>
                <a:spcPts val="0"/>
              </a:spcAft>
            </a:pP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是</a:t>
            </a:r>
            <a:r>
              <a:rPr lang="en-US" altLang="zh-CN" sz="2400" kern="100" dirty="0">
                <a:latin typeface="+mn-ea"/>
                <a:cs typeface="Times New Roman" panose="02020603050405020304" pitchFamily="18" charset="0"/>
              </a:rPr>
              <a:t>Python</a:t>
            </a:r>
            <a:r>
              <a:rPr lang="zh-CN" altLang="zh-CN" sz="2400" kern="100" dirty="0">
                <a:latin typeface="+mn-ea"/>
                <a:cs typeface="Times New Roman" panose="02020603050405020304" pitchFamily="18" charset="0"/>
              </a:rPr>
              <a:t>中的一个内置函数，调用这个函数就能产生一个迭代序列，因此适合放在</a:t>
            </a:r>
            <a:r>
              <a:rPr lang="en-US" altLang="zh-CN" sz="2400" kern="100" dirty="0">
                <a:latin typeface="+mn-ea"/>
                <a:cs typeface="Times New Roman" panose="02020603050405020304" pitchFamily="18" charset="0"/>
              </a:rPr>
              <a:t>for</a:t>
            </a:r>
            <a:r>
              <a:rPr lang="zh-CN" altLang="zh-CN" sz="2400" kern="100" dirty="0">
                <a:latin typeface="+mn-ea"/>
                <a:cs typeface="Times New Roman" panose="02020603050405020304" pitchFamily="18" charset="0"/>
              </a:rPr>
              <a:t>语句的头部，函数</a:t>
            </a: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有以下几种不同的调用方式：</a:t>
            </a:r>
            <a:endParaRPr lang="en-US" altLang="zh-CN" sz="2400" kern="100" dirty="0">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530360" y="3289853"/>
                <a:ext cx="10654611" cy="16890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lvl="0">
                  <a:lnSpc>
                    <a:spcPct val="150000"/>
                  </a:lnSpc>
                </a:pPr>
                <a:r>
                  <a:rPr lang="en-US" altLang="zh-CN" sz="2400" b="1" dirty="0">
                    <a:latin typeface="+mn-ea"/>
                  </a:rPr>
                  <a:t>range(m, n)</a:t>
                </a:r>
                <a:r>
                  <a:rPr lang="zh-CN" altLang="zh-CN" sz="2400" b="1" dirty="0">
                    <a:latin typeface="+mn-ea"/>
                  </a:rPr>
                  <a:t>：</a:t>
                </a:r>
                <a:endParaRPr lang="en-US" altLang="zh-CN" sz="2400" b="1" dirty="0">
                  <a:latin typeface="+mn-ea"/>
                </a:endParaRPr>
              </a:p>
              <a:p>
                <a:pPr lvl="0">
                  <a:lnSpc>
                    <a:spcPct val="150000"/>
                  </a:lnSpc>
                </a:pPr>
                <a:r>
                  <a:rPr lang="zh-CN" altLang="zh-CN" sz="2400" dirty="0">
                    <a:latin typeface="+mn-ea"/>
                  </a:rPr>
                  <a:t>得到的迭代序列为：</a:t>
                </a:r>
                <a14:m>
                  <m:oMath xmlns:m="http://schemas.openxmlformats.org/officeDocument/2006/math">
                    <m:r>
                      <a:rPr lang="en-US" altLang="zh-CN" sz="2400" i="1" smtClean="0">
                        <a:solidFill>
                          <a:srgbClr val="FF0000"/>
                        </a:solidFill>
                        <a:latin typeface="Cambria Math" panose="02040503050406030204" pitchFamily="18" charset="0"/>
                      </a:rPr>
                      <m:t>𝑚</m:t>
                    </m:r>
                    <m:r>
                      <a:rPr lang="zh-CN" altLang="zh-CN" sz="2400" i="1">
                        <a:latin typeface="Cambria Math" panose="02040503050406030204" pitchFamily="18" charset="0"/>
                      </a:rPr>
                      <m:t>，</m:t>
                    </m:r>
                    <m:r>
                      <a:rPr lang="en-US" altLang="zh-CN" sz="2400" i="1">
                        <a:latin typeface="Cambria Math" panose="02040503050406030204" pitchFamily="18" charset="0"/>
                      </a:rPr>
                      <m:t>𝑚</m:t>
                    </m:r>
                    <m:r>
                      <a:rPr lang="en-US" altLang="zh-CN" sz="2400" i="1">
                        <a:latin typeface="Cambria Math" panose="02040503050406030204" pitchFamily="18" charset="0"/>
                      </a:rPr>
                      <m:t>+</m:t>
                    </m:r>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𝑚</m:t>
                    </m:r>
                    <m:r>
                      <a:rPr lang="en-US" altLang="zh-CN" sz="2400" i="1">
                        <a:latin typeface="Cambria Math" panose="02040503050406030204" pitchFamily="18" charset="0"/>
                      </a:rPr>
                      <m:t>+</m:t>
                    </m:r>
                    <m:r>
                      <a:rPr lang="en-US" altLang="zh-CN" sz="2400" i="1">
                        <a:latin typeface="Cambria Math" panose="02040503050406030204" pitchFamily="18" charset="0"/>
                      </a:rPr>
                      <m:t>2</m:t>
                    </m:r>
                    <m:r>
                      <a:rPr lang="en-US" altLang="zh-CN" sz="2400" i="1">
                        <a:latin typeface="Cambria Math" panose="02040503050406030204" pitchFamily="18" charset="0"/>
                      </a:rPr>
                      <m:t>，⋯⋯，</m:t>
                    </m:r>
                    <m:r>
                      <a:rPr lang="en-US" altLang="zh-CN" sz="2400" i="1" smtClean="0">
                        <a:solidFill>
                          <a:srgbClr val="FF0000"/>
                        </a:solidFill>
                        <a:latin typeface="Cambria Math" panose="02040503050406030204" pitchFamily="18" charset="0"/>
                      </a:rPr>
                      <m:t>𝑛</m:t>
                    </m:r>
                    <m:r>
                      <a:rPr lang="zh-CN" altLang="en-US"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1</m:t>
                    </m:r>
                  </m:oMath>
                </a14:m>
                <a:r>
                  <a:rPr lang="zh-CN" altLang="zh-CN" sz="2400" dirty="0">
                    <a:latin typeface="+mn-ea"/>
                  </a:rPr>
                  <a:t>。例如：</a:t>
                </a:r>
                <a:r>
                  <a:rPr lang="en-US" altLang="zh-CN" sz="2400" dirty="0">
                    <a:latin typeface="+mn-ea"/>
                  </a:rPr>
                  <a:t>range(11,16)</a:t>
                </a:r>
                <a:r>
                  <a:rPr lang="zh-CN" altLang="zh-CN" sz="2400" dirty="0">
                    <a:latin typeface="+mn-ea"/>
                  </a:rPr>
                  <a:t>表示序列</a:t>
                </a:r>
                <a14:m>
                  <m:oMath xmlns:m="http://schemas.openxmlformats.org/officeDocument/2006/math">
                    <m:r>
                      <a:rPr lang="en-US" altLang="zh-CN" sz="2400" i="1">
                        <a:latin typeface="Cambria Math" panose="02040503050406030204" pitchFamily="18" charset="0"/>
                      </a:rPr>
                      <m:t>11</m:t>
                    </m:r>
                    <m:r>
                      <a:rPr lang="zh-CN" altLang="zh-CN" sz="2400" i="1">
                        <a:latin typeface="Cambria Math" panose="02040503050406030204" pitchFamily="18" charset="0"/>
                      </a:rPr>
                      <m:t>，</m:t>
                    </m:r>
                    <m:r>
                      <a:rPr lang="en-US" altLang="zh-CN" sz="2400" i="1">
                        <a:latin typeface="Cambria Math" panose="02040503050406030204" pitchFamily="18" charset="0"/>
                      </a:rPr>
                      <m:t>12</m:t>
                    </m:r>
                    <m:r>
                      <a:rPr lang="zh-CN" altLang="zh-CN" sz="2400" i="1">
                        <a:latin typeface="Cambria Math" panose="02040503050406030204" pitchFamily="18" charset="0"/>
                      </a:rPr>
                      <m:t>，</m:t>
                    </m:r>
                    <m:r>
                      <a:rPr lang="en-US" altLang="zh-CN" sz="2400" i="1">
                        <a:latin typeface="Cambria Math" panose="02040503050406030204" pitchFamily="18" charset="0"/>
                      </a:rPr>
                      <m:t>13</m:t>
                    </m:r>
                    <m:r>
                      <a:rPr lang="zh-CN" altLang="zh-CN" sz="2400" i="1">
                        <a:latin typeface="Cambria Math" panose="02040503050406030204" pitchFamily="18" charset="0"/>
                      </a:rPr>
                      <m:t>，</m:t>
                    </m:r>
                    <m:r>
                      <a:rPr lang="en-US" altLang="zh-CN" sz="2400" i="1">
                        <a:latin typeface="Cambria Math" panose="02040503050406030204" pitchFamily="18" charset="0"/>
                      </a:rPr>
                      <m:t>14</m:t>
                    </m:r>
                    <m:r>
                      <a:rPr lang="zh-CN" altLang="zh-CN" sz="2400" i="1">
                        <a:latin typeface="Cambria Math" panose="02040503050406030204" pitchFamily="18" charset="0"/>
                      </a:rPr>
                      <m:t>，</m:t>
                    </m:r>
                    <m:r>
                      <a:rPr lang="en-US" altLang="zh-CN" sz="2400" i="1">
                        <a:latin typeface="Cambria Math" panose="02040503050406030204" pitchFamily="18" charset="0"/>
                      </a:rPr>
                      <m:t>15</m:t>
                    </m:r>
                  </m:oMath>
                </a14:m>
                <a:r>
                  <a:rPr lang="zh-CN" altLang="zh-CN" sz="2400" dirty="0">
                    <a:latin typeface="+mn-ea"/>
                  </a:rPr>
                  <a:t>。当</a:t>
                </a:r>
                <a:r>
                  <a:rPr lang="en-US" altLang="zh-CN" sz="2400" dirty="0">
                    <a:latin typeface="+mn-ea"/>
                  </a:rPr>
                  <a:t>m&gt;=n</a:t>
                </a:r>
                <a:r>
                  <a:rPr lang="zh-CN" altLang="zh-CN" sz="2400" dirty="0">
                    <a:latin typeface="+mn-ea"/>
                  </a:rPr>
                  <a:t>的时候序列为空。</a:t>
                </a:r>
              </a:p>
            </p:txBody>
          </p:sp>
        </mc:Choice>
        <mc:Fallback xmlns="">
          <p:sp>
            <p:nvSpPr>
              <p:cNvPr id="2" name="矩形 1"/>
              <p:cNvSpPr>
                <a:spLocks noRot="1" noChangeAspect="1" noMove="1" noResize="1" noEditPoints="1" noAdjustHandles="1" noChangeArrowheads="1" noChangeShapeType="1" noTextEdit="1"/>
              </p:cNvSpPr>
              <p:nvPr/>
            </p:nvSpPr>
            <p:spPr>
              <a:xfrm>
                <a:off x="530360" y="3289853"/>
                <a:ext cx="10654611" cy="1689052"/>
              </a:xfrm>
              <a:prstGeom prst="rect">
                <a:avLst/>
              </a:prstGeom>
              <a:blipFill rotWithShape="1">
                <a:blip r:embed="rId3"/>
                <a:stretch>
                  <a:fillRect l="-120" t="-785" r="-118" b="-12076"/>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pic>
        <p:nvPicPr>
          <p:cNvPr id="8" name="图片 7"/>
          <p:cNvPicPr>
            <a:picLocks noChangeAspect="1"/>
          </p:cNvPicPr>
          <p:nvPr/>
        </p:nvPicPr>
        <p:blipFill>
          <a:blip r:embed="rId4"/>
          <a:stretch>
            <a:fillRect/>
          </a:stretch>
        </p:blipFill>
        <p:spPr>
          <a:xfrm>
            <a:off x="530360" y="5274196"/>
            <a:ext cx="4448175" cy="876300"/>
          </a:xfrm>
          <a:prstGeom prst="rect">
            <a:avLst/>
          </a:prstGeom>
          <a:ln>
            <a:solidFill>
              <a:schemeClr val="tx1"/>
            </a:solidFill>
          </a:ln>
          <a:effectLst>
            <a:outerShdw blurRad="50800" dist="38100" dir="2700000" algn="tl" rotWithShape="0">
              <a:prstClr val="black">
                <a:alpha val="40000"/>
              </a:prstClr>
            </a:outerShdw>
          </a:effectLst>
        </p:spPr>
      </p:pic>
      <p:pic>
        <p:nvPicPr>
          <p:cNvPr id="9" name="图片 8"/>
          <p:cNvPicPr>
            <a:picLocks noChangeAspect="1"/>
          </p:cNvPicPr>
          <p:nvPr/>
        </p:nvPicPr>
        <p:blipFill rotWithShape="1">
          <a:blip r:embed="rId5"/>
          <a:srcRect t="23203"/>
          <a:stretch>
            <a:fillRect/>
          </a:stretch>
        </p:blipFill>
        <p:spPr>
          <a:xfrm>
            <a:off x="5083866" y="5529493"/>
            <a:ext cx="6972300" cy="365706"/>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 ⭐️</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17580" y="894406"/>
            <a:ext cx="11356840" cy="550279"/>
          </a:xfrm>
          <a:prstGeom prst="rect">
            <a:avLst/>
          </a:prstGeom>
        </p:spPr>
        <p:txBody>
          <a:bodyPr wrap="square">
            <a:spAutoFit/>
          </a:bodyPr>
          <a:lstStyle/>
          <a:p>
            <a:pPr>
              <a:lnSpc>
                <a:spcPts val="4000"/>
              </a:lnSpc>
              <a:spcAft>
                <a:spcPts val="600"/>
              </a:spcAft>
            </a:pPr>
            <a:r>
              <a:rPr lang="en-US" altLang="zh-CN" sz="2400" b="1" dirty="0">
                <a:latin typeface="+mn-ea"/>
              </a:rPr>
              <a:t>for </a:t>
            </a:r>
            <a:r>
              <a:rPr lang="zh-CN" altLang="en-US" sz="2400" b="1" dirty="0">
                <a:latin typeface="+mn-ea"/>
              </a:rPr>
              <a:t>语句中的迭代</a:t>
            </a:r>
            <a:endParaRPr lang="zh-CN" altLang="zh-CN" sz="2400" dirty="0">
              <a:latin typeface="+mn-ea"/>
            </a:endParaRPr>
          </a:p>
        </p:txBody>
      </p:sp>
      <p:sp>
        <p:nvSpPr>
          <p:cNvPr id="3" name="矩形 2"/>
          <p:cNvSpPr/>
          <p:nvPr/>
        </p:nvSpPr>
        <p:spPr>
          <a:xfrm>
            <a:off x="170320" y="1444685"/>
            <a:ext cx="11761707" cy="1689052"/>
          </a:xfrm>
          <a:prstGeom prst="rect">
            <a:avLst/>
          </a:prstGeom>
        </p:spPr>
        <p:txBody>
          <a:bodyPr wrap="square">
            <a:spAutoFit/>
          </a:bodyPr>
          <a:lstStyle/>
          <a:p>
            <a:pPr indent="266700" algn="just">
              <a:lnSpc>
                <a:spcPct val="150000"/>
              </a:lnSpc>
              <a:spcAft>
                <a:spcPts val="0"/>
              </a:spcAft>
            </a:pP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函数生成迭代序列</a:t>
            </a:r>
            <a:r>
              <a:rPr lang="zh-CN" altLang="en-US" sz="2400" kern="100" dirty="0">
                <a:latin typeface="+mn-ea"/>
                <a:cs typeface="Times New Roman" panose="02020603050405020304" pitchFamily="18" charset="0"/>
              </a:rPr>
              <a:t> </a:t>
            </a:r>
            <a:r>
              <a:rPr lang="zh-CN" altLang="en-US" sz="2400" kern="100" dirty="0">
                <a:solidFill>
                  <a:srgbClr val="FF0000"/>
                </a:solidFill>
                <a:latin typeface="+mn-ea"/>
                <a:cs typeface="Times New Roman" panose="02020603050405020304" pitchFamily="18" charset="0"/>
              </a:rPr>
              <a:t>（</a:t>
            </a:r>
            <a:r>
              <a:rPr lang="zh-CN" altLang="en-US" sz="2400">
                <a:solidFill>
                  <a:srgbClr val="FF0000"/>
                </a:solidFill>
              </a:rPr>
              <a:t>“</a:t>
            </a:r>
            <a:r>
              <a:rPr lang="zh-CN" altLang="en-US" sz="2400" b="1">
                <a:solidFill>
                  <a:srgbClr val="FF0000"/>
                </a:solidFill>
              </a:rPr>
              <a:t>包含开始，不包含结束</a:t>
            </a:r>
            <a:r>
              <a:rPr lang="zh-CN" altLang="en-US" sz="2400">
                <a:solidFill>
                  <a:srgbClr val="FF0000"/>
                </a:solidFill>
              </a:rPr>
              <a:t>”</a:t>
            </a:r>
            <a:r>
              <a:rPr lang="zh-CN" altLang="en-US" sz="2400" kern="100" dirty="0">
                <a:solidFill>
                  <a:srgbClr val="FF0000"/>
                </a:solidFill>
                <a:latin typeface="+mn-ea"/>
                <a:cs typeface="Times New Roman" panose="02020603050405020304" pitchFamily="18" charset="0"/>
              </a:rPr>
              <a:t>）</a:t>
            </a:r>
            <a:endParaRPr lang="en-US" altLang="zh-CN" sz="2400" kern="100" dirty="0">
              <a:latin typeface="+mn-ea"/>
              <a:cs typeface="Times New Roman" panose="02020603050405020304" pitchFamily="18" charset="0"/>
            </a:endParaRPr>
          </a:p>
          <a:p>
            <a:pPr indent="266700" algn="just">
              <a:lnSpc>
                <a:spcPct val="150000"/>
              </a:lnSpc>
              <a:spcAft>
                <a:spcPts val="0"/>
              </a:spcAft>
            </a:pP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是</a:t>
            </a:r>
            <a:r>
              <a:rPr lang="en-US" altLang="zh-CN" sz="2400" kern="100" dirty="0">
                <a:latin typeface="+mn-ea"/>
                <a:cs typeface="Times New Roman" panose="02020603050405020304" pitchFamily="18" charset="0"/>
              </a:rPr>
              <a:t>Python</a:t>
            </a:r>
            <a:r>
              <a:rPr lang="zh-CN" altLang="zh-CN" sz="2400" kern="100" dirty="0">
                <a:latin typeface="+mn-ea"/>
                <a:cs typeface="Times New Roman" panose="02020603050405020304" pitchFamily="18" charset="0"/>
              </a:rPr>
              <a:t>中的一个内置函数，调用这个函数就能产生一个迭代序列，因此适合放在</a:t>
            </a:r>
            <a:r>
              <a:rPr lang="en-US" altLang="zh-CN" sz="2400" kern="100" dirty="0">
                <a:latin typeface="+mn-ea"/>
                <a:cs typeface="Times New Roman" panose="02020603050405020304" pitchFamily="18" charset="0"/>
              </a:rPr>
              <a:t>for</a:t>
            </a:r>
            <a:r>
              <a:rPr lang="zh-CN" altLang="zh-CN" sz="2400" kern="100" dirty="0">
                <a:latin typeface="+mn-ea"/>
                <a:cs typeface="Times New Roman" panose="02020603050405020304" pitchFamily="18" charset="0"/>
              </a:rPr>
              <a:t>语句的头部，函数</a:t>
            </a: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有以下几种不同的调用方式：</a:t>
            </a:r>
            <a:endParaRPr lang="en-US" altLang="zh-CN" sz="2400" kern="100" dirty="0">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530360" y="3289853"/>
                <a:ext cx="10654611" cy="224305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lvl="0">
                  <a:lnSpc>
                    <a:spcPct val="150000"/>
                  </a:lnSpc>
                </a:pPr>
                <a:r>
                  <a:rPr lang="en-US" altLang="zh-CN" sz="2400" b="1" dirty="0">
                    <a:latin typeface="+mn-ea"/>
                  </a:rPr>
                  <a:t>range(m, n, d)</a:t>
                </a:r>
                <a:r>
                  <a:rPr lang="zh-CN" altLang="zh-CN" sz="2400" b="1" dirty="0">
                    <a:latin typeface="+mn-ea"/>
                  </a:rPr>
                  <a:t>：</a:t>
                </a:r>
                <a:endParaRPr lang="en-US" altLang="zh-CN" sz="2400" b="1" dirty="0">
                  <a:latin typeface="+mn-ea"/>
                </a:endParaRPr>
              </a:p>
              <a:p>
                <a:pPr lvl="0">
                  <a:lnSpc>
                    <a:spcPct val="150000"/>
                  </a:lnSpc>
                </a:pPr>
                <a:r>
                  <a:rPr lang="zh-CN" altLang="zh-CN" sz="2400" dirty="0">
                    <a:latin typeface="+mn-ea"/>
                  </a:rPr>
                  <a:t>得到的迭代序列为：</a:t>
                </a:r>
                <a14:m>
                  <m:oMath xmlns:m="http://schemas.openxmlformats.org/officeDocument/2006/math">
                    <m:r>
                      <a:rPr lang="en-US" altLang="zh-CN" sz="2400" i="1">
                        <a:latin typeface="Cambria Math" panose="02040503050406030204" pitchFamily="18" charset="0"/>
                      </a:rPr>
                      <m:t>𝑚</m:t>
                    </m:r>
                    <m:r>
                      <a:rPr lang="zh-CN" altLang="zh-CN" sz="2400" i="1">
                        <a:latin typeface="Cambria Math" panose="02040503050406030204" pitchFamily="18" charset="0"/>
                      </a:rPr>
                      <m:t>，</m:t>
                    </m:r>
                    <m:r>
                      <a:rPr lang="en-US" altLang="zh-CN" sz="2400" i="1">
                        <a:latin typeface="Cambria Math" panose="02040503050406030204" pitchFamily="18" charset="0"/>
                      </a:rPr>
                      <m:t>𝑚</m:t>
                    </m:r>
                    <m:r>
                      <a:rPr lang="en-US" altLang="zh-CN" sz="2400" i="1">
                        <a:latin typeface="Cambria Math" panose="02040503050406030204" pitchFamily="18" charset="0"/>
                      </a:rPr>
                      <m:t>+</m:t>
                    </m:r>
                    <m:r>
                      <a:rPr lang="en-US" altLang="zh-CN" sz="2400" i="1" smtClean="0">
                        <a:solidFill>
                          <a:srgbClr val="FF0000"/>
                        </a:solidFill>
                        <a:latin typeface="Cambria Math" panose="02040503050406030204" pitchFamily="18" charset="0"/>
                      </a:rPr>
                      <m:t>𝑑</m:t>
                    </m:r>
                    <m:r>
                      <a:rPr lang="en-US" altLang="zh-CN" sz="2400" i="1">
                        <a:latin typeface="Cambria Math" panose="02040503050406030204" pitchFamily="18" charset="0"/>
                      </a:rPr>
                      <m:t>,</m:t>
                    </m:r>
                    <m:r>
                      <a:rPr lang="en-US" altLang="zh-CN" sz="2400" i="1">
                        <a:latin typeface="Cambria Math" panose="02040503050406030204" pitchFamily="18" charset="0"/>
                      </a:rPr>
                      <m:t>𝑚</m:t>
                    </m:r>
                    <m:r>
                      <a:rPr lang="en-US" altLang="zh-CN" sz="2400" i="1">
                        <a:latin typeface="Cambria Math" panose="02040503050406030204" pitchFamily="18" charset="0"/>
                      </a:rPr>
                      <m:t>+</m:t>
                    </m:r>
                    <m:r>
                      <a:rPr lang="en-US" altLang="zh-CN" sz="2400" i="1">
                        <a:latin typeface="Cambria Math" panose="02040503050406030204" pitchFamily="18" charset="0"/>
                      </a:rPr>
                      <m:t>2</m:t>
                    </m:r>
                    <m:r>
                      <a:rPr lang="en-US" altLang="zh-CN" sz="2400" i="1" smtClean="0">
                        <a:solidFill>
                          <a:srgbClr val="FF0000"/>
                        </a:solidFill>
                        <a:latin typeface="Cambria Math" panose="02040503050406030204" pitchFamily="18" charset="0"/>
                      </a:rPr>
                      <m:t>𝑑</m:t>
                    </m:r>
                    <m:r>
                      <a:rPr lang="zh-CN" altLang="zh-CN" sz="2400" i="1">
                        <a:latin typeface="Cambria Math" panose="02040503050406030204" pitchFamily="18" charset="0"/>
                      </a:rPr>
                      <m:t>，</m:t>
                    </m:r>
                    <m:r>
                      <a:rPr lang="en-US" altLang="zh-CN" sz="2400" i="1">
                        <a:latin typeface="Cambria Math" panose="02040503050406030204" pitchFamily="18" charset="0"/>
                      </a:rPr>
                      <m:t>⋯⋯</m:t>
                    </m:r>
                  </m:oMath>
                </a14:m>
                <a:r>
                  <a:rPr lang="zh-CN" altLang="zh-CN" sz="2400" dirty="0">
                    <a:latin typeface="+mn-ea"/>
                  </a:rPr>
                  <a:t>，按步长值</a:t>
                </a:r>
                <a:r>
                  <a:rPr lang="en-US" altLang="zh-CN" sz="2400" dirty="0">
                    <a:latin typeface="+mn-ea"/>
                  </a:rPr>
                  <a:t>d</a:t>
                </a:r>
                <a:r>
                  <a:rPr lang="zh-CN" altLang="zh-CN" sz="2400" dirty="0">
                    <a:latin typeface="+mn-ea"/>
                  </a:rPr>
                  <a:t>递增，如果</a:t>
                </a:r>
                <a:r>
                  <a:rPr lang="en-US" altLang="zh-CN" sz="2400" dirty="0">
                    <a:latin typeface="+mn-ea"/>
                  </a:rPr>
                  <a:t>d</a:t>
                </a:r>
                <a:r>
                  <a:rPr lang="zh-CN" altLang="zh-CN" sz="2400" dirty="0">
                    <a:latin typeface="+mn-ea"/>
                  </a:rPr>
                  <a:t>为负则递减，直至那个</a:t>
                </a:r>
                <a:r>
                  <a:rPr lang="zh-CN" altLang="zh-CN" sz="2400" dirty="0">
                    <a:solidFill>
                      <a:srgbClr val="FF0000"/>
                    </a:solidFill>
                    <a:latin typeface="+mn-ea"/>
                  </a:rPr>
                  <a:t>最接近但不包括</a:t>
                </a:r>
                <a:r>
                  <a:rPr lang="en-US" altLang="zh-CN" sz="2400" dirty="0">
                    <a:solidFill>
                      <a:srgbClr val="FF0000"/>
                    </a:solidFill>
                    <a:latin typeface="+mn-ea"/>
                  </a:rPr>
                  <a:t>n</a:t>
                </a:r>
                <a:r>
                  <a:rPr lang="zh-CN" altLang="zh-CN" sz="2400" dirty="0">
                    <a:latin typeface="+mn-ea"/>
                  </a:rPr>
                  <a:t>的等差值。因此</a:t>
                </a:r>
                <a:r>
                  <a:rPr lang="en-US" altLang="zh-CN" sz="2400" dirty="0">
                    <a:latin typeface="+mn-ea"/>
                  </a:rPr>
                  <a:t>range(11,16,2)</a:t>
                </a:r>
                <a:r>
                  <a:rPr lang="zh-CN" altLang="zh-CN" sz="2400" dirty="0">
                    <a:latin typeface="+mn-ea"/>
                  </a:rPr>
                  <a:t>表示序列</a:t>
                </a:r>
                <a14:m>
                  <m:oMath xmlns:m="http://schemas.openxmlformats.org/officeDocument/2006/math">
                    <m:r>
                      <a:rPr lang="en-US" altLang="zh-CN" sz="2400" i="1">
                        <a:latin typeface="Cambria Math" panose="02040503050406030204" pitchFamily="18" charset="0"/>
                      </a:rPr>
                      <m:t>11</m:t>
                    </m:r>
                    <m:r>
                      <a:rPr lang="zh-CN" altLang="zh-CN" sz="2400" i="1">
                        <a:latin typeface="Cambria Math" panose="02040503050406030204" pitchFamily="18" charset="0"/>
                      </a:rPr>
                      <m:t>，</m:t>
                    </m:r>
                    <m:r>
                      <a:rPr lang="en-US" altLang="zh-CN" sz="2400" i="1">
                        <a:latin typeface="Cambria Math" panose="02040503050406030204" pitchFamily="18" charset="0"/>
                      </a:rPr>
                      <m:t>13</m:t>
                    </m:r>
                    <m:r>
                      <a:rPr lang="zh-CN" altLang="zh-CN" sz="2400" i="1">
                        <a:latin typeface="Cambria Math" panose="02040503050406030204" pitchFamily="18" charset="0"/>
                      </a:rPr>
                      <m:t>，</m:t>
                    </m:r>
                    <m:r>
                      <a:rPr lang="en-US" altLang="zh-CN" sz="2400" i="1">
                        <a:latin typeface="Cambria Math" panose="02040503050406030204" pitchFamily="18" charset="0"/>
                      </a:rPr>
                      <m:t>15</m:t>
                    </m:r>
                  </m:oMath>
                </a14:m>
                <a:r>
                  <a:rPr lang="zh-CN" altLang="zh-CN" sz="2400" dirty="0">
                    <a:latin typeface="+mn-ea"/>
                  </a:rPr>
                  <a:t>；而</a:t>
                </a:r>
                <a:r>
                  <a:rPr lang="en-US" altLang="zh-CN" sz="2400" dirty="0">
                    <a:latin typeface="+mn-ea"/>
                  </a:rPr>
                  <a:t>range(15,4,-3)</a:t>
                </a:r>
                <a:r>
                  <a:rPr lang="zh-CN" altLang="zh-CN" sz="2400" dirty="0">
                    <a:latin typeface="+mn-ea"/>
                  </a:rPr>
                  <a:t>表示的序列为：</a:t>
                </a:r>
                <a14:m>
                  <m:oMath xmlns:m="http://schemas.openxmlformats.org/officeDocument/2006/math">
                    <m:r>
                      <a:rPr lang="en-US" altLang="zh-CN" sz="2400" i="1">
                        <a:latin typeface="Cambria Math" panose="02040503050406030204" pitchFamily="18" charset="0"/>
                      </a:rPr>
                      <m:t>15</m:t>
                    </m:r>
                    <m:r>
                      <a:rPr lang="zh-CN" altLang="zh-CN" sz="2400" i="1">
                        <a:latin typeface="Cambria Math" panose="02040503050406030204" pitchFamily="18" charset="0"/>
                      </a:rPr>
                      <m:t>，</m:t>
                    </m:r>
                    <m:r>
                      <a:rPr lang="en-US" altLang="zh-CN" sz="2400" i="1">
                        <a:latin typeface="Cambria Math" panose="02040503050406030204" pitchFamily="18" charset="0"/>
                      </a:rPr>
                      <m:t>12</m:t>
                    </m:r>
                    <m:r>
                      <a:rPr lang="zh-CN" altLang="zh-CN" sz="2400" i="1">
                        <a:latin typeface="Cambria Math" panose="02040503050406030204" pitchFamily="18" charset="0"/>
                      </a:rPr>
                      <m:t>，</m:t>
                    </m:r>
                    <m:r>
                      <a:rPr lang="en-US" altLang="zh-CN" sz="2400" i="1">
                        <a:latin typeface="Cambria Math" panose="02040503050406030204" pitchFamily="18" charset="0"/>
                      </a:rPr>
                      <m:t>9</m:t>
                    </m:r>
                    <m:r>
                      <a:rPr lang="zh-CN" altLang="zh-CN" sz="2400" i="1">
                        <a:latin typeface="Cambria Math" panose="02040503050406030204" pitchFamily="18" charset="0"/>
                      </a:rPr>
                      <m:t>，</m:t>
                    </m:r>
                    <m:r>
                      <a:rPr lang="en-US" altLang="zh-CN" sz="2400" i="1">
                        <a:latin typeface="Cambria Math" panose="02040503050406030204" pitchFamily="18" charset="0"/>
                      </a:rPr>
                      <m:t>6</m:t>
                    </m:r>
                  </m:oMath>
                </a14:m>
                <a:r>
                  <a:rPr lang="zh-CN" altLang="zh-CN" sz="2400" dirty="0">
                    <a:latin typeface="+mn-ea"/>
                  </a:rPr>
                  <a:t>。</a:t>
                </a:r>
              </a:p>
            </p:txBody>
          </p:sp>
        </mc:Choice>
        <mc:Fallback xmlns="">
          <p:sp>
            <p:nvSpPr>
              <p:cNvPr id="2" name="矩形 1"/>
              <p:cNvSpPr>
                <a:spLocks noRot="1" noChangeAspect="1" noMove="1" noResize="1" noEditPoints="1" noAdjustHandles="1" noChangeArrowheads="1" noChangeShapeType="1" noTextEdit="1"/>
              </p:cNvSpPr>
              <p:nvPr/>
            </p:nvSpPr>
            <p:spPr>
              <a:xfrm>
                <a:off x="530360" y="3289853"/>
                <a:ext cx="10654611" cy="2243050"/>
              </a:xfrm>
              <a:prstGeom prst="rect">
                <a:avLst/>
              </a:prstGeom>
              <a:blipFill rotWithShape="1">
                <a:blip r:embed="rId3"/>
                <a:stretch>
                  <a:fillRect l="-120" t="-591" r="-118" b="-8854"/>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530360" y="5735861"/>
            <a:ext cx="4800600" cy="876300"/>
          </a:xfrm>
          <a:prstGeom prst="rect">
            <a:avLst/>
          </a:prstGeom>
          <a:ln>
            <a:solidFill>
              <a:schemeClr val="tx1"/>
            </a:solidFill>
          </a:ln>
          <a:effectLst>
            <a:outerShdw blurRad="50800" dist="38100" dir="2700000" algn="tl" rotWithShape="0">
              <a:prstClr val="black">
                <a:alpha val="40000"/>
              </a:prstClr>
            </a:outerShdw>
          </a:effectLst>
        </p:spPr>
      </p:pic>
      <p:pic>
        <p:nvPicPr>
          <p:cNvPr id="7" name="图片 6"/>
          <p:cNvPicPr>
            <a:picLocks noChangeAspect="1"/>
          </p:cNvPicPr>
          <p:nvPr/>
        </p:nvPicPr>
        <p:blipFill>
          <a:blip r:embed="rId5"/>
          <a:stretch>
            <a:fillRect/>
          </a:stretch>
        </p:blipFill>
        <p:spPr>
          <a:xfrm>
            <a:off x="6051173" y="5850213"/>
            <a:ext cx="1352550" cy="504825"/>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 ⭐️</a:t>
            </a:r>
            <a:endParaRPr lang="en-US" altLang="zh-CN"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587340"/>
          </a:xfrm>
          <a:prstGeom prst="rect">
            <a:avLst/>
          </a:prstGeom>
        </p:spPr>
        <p:txBody>
          <a:bodyPr wrap="square">
            <a:spAutoFit/>
          </a:bodyPr>
          <a:lstStyle/>
          <a:p>
            <a:pPr indent="266700" algn="just">
              <a:lnSpc>
                <a:spcPct val="150000"/>
              </a:lnSpc>
              <a:spcAft>
                <a:spcPts val="0"/>
              </a:spcAft>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zh-CN" sz="2400" dirty="0">
                <a:latin typeface="+mn-ea"/>
              </a:rPr>
              <a:t>利用</a:t>
            </a:r>
            <a:r>
              <a:rPr lang="en-US" altLang="zh-CN" sz="2400" dirty="0">
                <a:latin typeface="+mn-ea"/>
              </a:rPr>
              <a:t>for</a:t>
            </a:r>
            <a:r>
              <a:rPr lang="zh-CN" altLang="zh-CN" sz="2400" dirty="0">
                <a:latin typeface="+mn-ea"/>
              </a:rPr>
              <a:t>循环求</a:t>
            </a:r>
            <a:r>
              <a:rPr lang="en-US" altLang="zh-CN" sz="2400" dirty="0">
                <a:latin typeface="+mn-ea"/>
              </a:rPr>
              <a:t>1</a:t>
            </a:r>
            <a:r>
              <a:rPr lang="zh-CN" altLang="zh-CN" sz="2400" dirty="0">
                <a:latin typeface="+mn-ea"/>
              </a:rPr>
              <a:t>至</a:t>
            </a:r>
            <a:r>
              <a:rPr lang="en-US" altLang="zh-CN" sz="2400" dirty="0">
                <a:latin typeface="+mn-ea"/>
              </a:rPr>
              <a:t>100</a:t>
            </a:r>
            <a:r>
              <a:rPr lang="zh-CN" altLang="zh-CN" sz="2400" dirty="0">
                <a:latin typeface="+mn-ea"/>
              </a:rPr>
              <a:t>中所有整数相加的和。</a:t>
            </a:r>
            <a:endParaRPr lang="en-US" altLang="zh-CN" sz="2400" kern="100" dirty="0">
              <a:latin typeface="+mn-ea"/>
              <a:cs typeface="Times New Roman" panose="02020603050405020304" pitchFamily="18" charset="0"/>
            </a:endParaRPr>
          </a:p>
        </p:txBody>
      </p:sp>
      <p:pic>
        <p:nvPicPr>
          <p:cNvPr id="8" name="图片 7"/>
          <p:cNvPicPr>
            <a:picLocks noChangeAspect="1"/>
          </p:cNvPicPr>
          <p:nvPr/>
        </p:nvPicPr>
        <p:blipFill>
          <a:blip r:embed="rId3"/>
          <a:stretch>
            <a:fillRect/>
          </a:stretch>
        </p:blipFill>
        <p:spPr>
          <a:xfrm>
            <a:off x="1372014" y="1815962"/>
            <a:ext cx="4895850" cy="1695450"/>
          </a:xfrm>
          <a:prstGeom prst="rect">
            <a:avLst/>
          </a:prstGeom>
          <a:ln>
            <a:solidFill>
              <a:schemeClr val="tx1"/>
            </a:solidFill>
          </a:ln>
          <a:effectLst>
            <a:outerShdw blurRad="50800" dist="38100" dir="2700000" algn="tl" rotWithShape="0">
              <a:prstClr val="black">
                <a:alpha val="40000"/>
              </a:prstClr>
            </a:outerShdw>
          </a:effectLst>
        </p:spPr>
      </p:pic>
      <p:pic>
        <p:nvPicPr>
          <p:cNvPr id="9" name="图片 8"/>
          <p:cNvPicPr>
            <a:picLocks noChangeAspect="1"/>
          </p:cNvPicPr>
          <p:nvPr/>
        </p:nvPicPr>
        <p:blipFill>
          <a:blip r:embed="rId4"/>
          <a:stretch>
            <a:fillRect/>
          </a:stretch>
        </p:blipFill>
        <p:spPr>
          <a:xfrm>
            <a:off x="1372014" y="3873962"/>
            <a:ext cx="2381250" cy="581025"/>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 ⭐️</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587340"/>
          </a:xfrm>
          <a:prstGeom prst="rect">
            <a:avLst/>
          </a:prstGeom>
        </p:spPr>
        <p:txBody>
          <a:bodyPr wrap="square">
            <a:spAutoFit/>
          </a:bodyPr>
          <a:lstStyle/>
          <a:p>
            <a:pPr indent="266700" algn="just">
              <a:lnSpc>
                <a:spcPct val="150000"/>
              </a:lnSpc>
              <a:spcAft>
                <a:spcPts val="0"/>
              </a:spcAft>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zh-CN" sz="2400" dirty="0">
                <a:latin typeface="+mn-ea"/>
              </a:rPr>
              <a:t>利用</a:t>
            </a:r>
            <a:r>
              <a:rPr lang="en-US" altLang="zh-CN" sz="2400" dirty="0">
                <a:latin typeface="+mn-ea"/>
              </a:rPr>
              <a:t>for</a:t>
            </a:r>
            <a:r>
              <a:rPr lang="zh-CN" altLang="zh-CN" sz="2400" dirty="0">
                <a:latin typeface="+mn-ea"/>
              </a:rPr>
              <a:t>循环求</a:t>
            </a:r>
            <a:r>
              <a:rPr lang="en-US" altLang="zh-CN" sz="2400" dirty="0">
                <a:latin typeface="+mn-ea"/>
              </a:rPr>
              <a:t>1</a:t>
            </a:r>
            <a:r>
              <a:rPr lang="zh-CN" altLang="zh-CN" sz="2400" dirty="0">
                <a:latin typeface="+mn-ea"/>
              </a:rPr>
              <a:t>至</a:t>
            </a:r>
            <a:r>
              <a:rPr lang="en-US" altLang="zh-CN" sz="2400" dirty="0">
                <a:latin typeface="+mn-ea"/>
              </a:rPr>
              <a:t>100</a:t>
            </a:r>
            <a:r>
              <a:rPr lang="zh-CN" altLang="zh-CN" sz="2400" dirty="0">
                <a:latin typeface="+mn-ea"/>
              </a:rPr>
              <a:t>中奇数和偶数的和分别是多少。</a:t>
            </a:r>
            <a:endParaRPr lang="en-US" altLang="zh-CN" sz="2400" kern="100" dirty="0">
              <a:latin typeface="+mn-ea"/>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098688" y="1611979"/>
            <a:ext cx="7867650" cy="3733800"/>
          </a:xfrm>
          <a:prstGeom prst="rect">
            <a:avLst/>
          </a:prstGeom>
          <a:ln>
            <a:solidFill>
              <a:schemeClr val="tx1"/>
            </a:solidFill>
          </a:ln>
          <a:effectLst>
            <a:outerShdw blurRad="50800" dist="38100" dir="2700000" algn="tl" rotWithShape="0">
              <a:prstClr val="black">
                <a:alpha val="40000"/>
              </a:prstClr>
            </a:outerShdw>
          </a:effectLst>
        </p:spPr>
      </p:pic>
      <p:pic>
        <p:nvPicPr>
          <p:cNvPr id="5" name="图片 4"/>
          <p:cNvPicPr>
            <a:picLocks noChangeAspect="1"/>
          </p:cNvPicPr>
          <p:nvPr/>
        </p:nvPicPr>
        <p:blipFill>
          <a:blip r:embed="rId4"/>
          <a:stretch>
            <a:fillRect/>
          </a:stretch>
        </p:blipFill>
        <p:spPr>
          <a:xfrm>
            <a:off x="1098688" y="5524224"/>
            <a:ext cx="5191125" cy="971550"/>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 ⭐️</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1135054"/>
          </a:xfrm>
          <a:prstGeom prst="rect">
            <a:avLst/>
          </a:prstGeom>
        </p:spPr>
        <p:txBody>
          <a:bodyPr wrap="square">
            <a:spAutoFit/>
          </a:bodyPr>
          <a:lstStyle/>
          <a:p>
            <a:pPr indent="266700" algn="just">
              <a:lnSpc>
                <a:spcPct val="150000"/>
              </a:lnSpc>
              <a:spcAft>
                <a:spcPts val="0"/>
              </a:spcAft>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zh-CN" sz="2400" dirty="0">
                <a:latin typeface="+mn-ea"/>
              </a:rPr>
              <a:t>利用</a:t>
            </a:r>
            <a:r>
              <a:rPr lang="en-US" altLang="zh-CN" sz="2400" dirty="0">
                <a:latin typeface="+mn-ea"/>
              </a:rPr>
              <a:t>for</a:t>
            </a:r>
            <a:r>
              <a:rPr lang="zh-CN" altLang="zh-CN" sz="2400" dirty="0">
                <a:latin typeface="+mn-ea"/>
              </a:rPr>
              <a:t>循环求正整数</a:t>
            </a:r>
            <a:r>
              <a:rPr lang="en-US" altLang="zh-CN" sz="2400" dirty="0">
                <a:latin typeface="+mn-ea"/>
              </a:rPr>
              <a:t>n</a:t>
            </a:r>
            <a:r>
              <a:rPr lang="zh-CN" altLang="zh-CN" sz="2400" dirty="0">
                <a:latin typeface="+mn-ea"/>
              </a:rPr>
              <a:t>的所有约数，即所有能把</a:t>
            </a:r>
            <a:r>
              <a:rPr lang="en-US" altLang="zh-CN" sz="2400" dirty="0">
                <a:latin typeface="+mn-ea"/>
              </a:rPr>
              <a:t>n</a:t>
            </a:r>
            <a:r>
              <a:rPr lang="zh-CN" altLang="zh-CN" sz="2400" dirty="0">
                <a:latin typeface="+mn-ea"/>
              </a:rPr>
              <a:t>整除的数字。例如：输入</a:t>
            </a:r>
            <a:r>
              <a:rPr lang="en-US" altLang="zh-CN" sz="2400" dirty="0">
                <a:latin typeface="+mn-ea"/>
              </a:rPr>
              <a:t>6</a:t>
            </a:r>
            <a:r>
              <a:rPr lang="zh-CN" altLang="zh-CN" sz="2400" dirty="0">
                <a:latin typeface="+mn-ea"/>
              </a:rPr>
              <a:t>，输出</a:t>
            </a:r>
            <a:r>
              <a:rPr lang="en-US" altLang="zh-CN" sz="2400" dirty="0">
                <a:latin typeface="+mn-ea"/>
              </a:rPr>
              <a:t>1 2 3 6</a:t>
            </a:r>
            <a:r>
              <a:rPr lang="zh-CN" altLang="zh-CN" sz="2400" dirty="0">
                <a:latin typeface="+mn-ea"/>
              </a:rPr>
              <a:t>。</a:t>
            </a:r>
            <a:endParaRPr lang="en-US" altLang="zh-CN" sz="2400" kern="100" dirty="0">
              <a:latin typeface="+mn-ea"/>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1599844" y="2159693"/>
            <a:ext cx="6819900" cy="1733550"/>
          </a:xfrm>
          <a:prstGeom prst="rect">
            <a:avLst/>
          </a:prstGeom>
          <a:ln>
            <a:solidFill>
              <a:schemeClr val="tx1"/>
            </a:solidFill>
          </a:ln>
          <a:effectLst>
            <a:outerShdw blurRad="50800" dist="38100" dir="2700000" algn="tl" rotWithShape="0">
              <a:prstClr val="black">
                <a:alpha val="40000"/>
              </a:prstClr>
            </a:outerShdw>
          </a:effectLst>
        </p:spPr>
      </p:pic>
      <p:pic>
        <p:nvPicPr>
          <p:cNvPr id="7" name="图片 6"/>
          <p:cNvPicPr>
            <a:picLocks noChangeAspect="1"/>
          </p:cNvPicPr>
          <p:nvPr/>
        </p:nvPicPr>
        <p:blipFill>
          <a:blip r:embed="rId4"/>
          <a:stretch>
            <a:fillRect/>
          </a:stretch>
        </p:blipFill>
        <p:spPr>
          <a:xfrm>
            <a:off x="1599844" y="4374045"/>
            <a:ext cx="3771900" cy="952500"/>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17580" y="894406"/>
            <a:ext cx="11356840" cy="550279"/>
          </a:xfrm>
          <a:prstGeom prst="rect">
            <a:avLst/>
          </a:prstGeom>
        </p:spPr>
        <p:txBody>
          <a:bodyPr wrap="square">
            <a:spAutoFit/>
          </a:bodyPr>
          <a:lstStyle/>
          <a:p>
            <a:pPr>
              <a:lnSpc>
                <a:spcPts val="4000"/>
              </a:lnSpc>
              <a:spcAft>
                <a:spcPts val="600"/>
              </a:spcAft>
            </a:pPr>
            <a:r>
              <a:rPr lang="en-US" altLang="zh-CN" sz="2400" b="1" dirty="0">
                <a:latin typeface="+mn-ea"/>
              </a:rPr>
              <a:t>while </a:t>
            </a:r>
            <a:r>
              <a:rPr lang="zh-CN" altLang="en-US" sz="2400" b="1" dirty="0">
                <a:latin typeface="+mn-ea"/>
              </a:rPr>
              <a:t>语句</a:t>
            </a:r>
            <a:endParaRPr lang="zh-CN" altLang="zh-CN" sz="2400" dirty="0">
              <a:latin typeface="+mn-ea"/>
            </a:endParaRPr>
          </a:p>
        </p:txBody>
      </p:sp>
      <p:sp>
        <p:nvSpPr>
          <p:cNvPr id="3" name="矩形 2"/>
          <p:cNvSpPr/>
          <p:nvPr/>
        </p:nvSpPr>
        <p:spPr>
          <a:xfrm>
            <a:off x="170320" y="1444685"/>
            <a:ext cx="6120311" cy="1689052"/>
          </a:xfrm>
          <a:prstGeom prst="rect">
            <a:avLst/>
          </a:prstGeom>
        </p:spPr>
        <p:txBody>
          <a:bodyPr wrap="square">
            <a:spAutoFit/>
          </a:bodyPr>
          <a:lstStyle/>
          <a:p>
            <a:pPr>
              <a:lnSpc>
                <a:spcPct val="150000"/>
              </a:lnSpc>
            </a:pPr>
            <a:r>
              <a:rPr lang="zh-CN" altLang="zh-CN" sz="2400" dirty="0">
                <a:latin typeface="+mn-ea"/>
              </a:rPr>
              <a:t>在</a:t>
            </a:r>
            <a:r>
              <a:rPr lang="en-US" altLang="zh-CN" sz="2400" dirty="0">
                <a:latin typeface="+mn-ea"/>
              </a:rPr>
              <a:t>for</a:t>
            </a:r>
            <a:r>
              <a:rPr lang="zh-CN" altLang="zh-CN" sz="2400" dirty="0">
                <a:latin typeface="+mn-ea"/>
              </a:rPr>
              <a:t>循环结构中，</a:t>
            </a:r>
            <a:r>
              <a:rPr lang="zh-CN" altLang="en-US" sz="2400" dirty="0">
                <a:latin typeface="+mn-ea"/>
              </a:rPr>
              <a:t>当</a:t>
            </a:r>
            <a:r>
              <a:rPr lang="zh-CN" altLang="zh-CN" sz="2400" dirty="0">
                <a:latin typeface="+mn-ea"/>
              </a:rPr>
              <a:t>循环的初值和终值并不十分明确，但是有清晰的循环条件</a:t>
            </a:r>
            <a:r>
              <a:rPr lang="zh-CN" altLang="en-US" sz="2400" dirty="0">
                <a:latin typeface="+mn-ea"/>
              </a:rPr>
              <a:t>时</a:t>
            </a:r>
            <a:r>
              <a:rPr lang="zh-CN" altLang="zh-CN" sz="2400" dirty="0">
                <a:latin typeface="+mn-ea"/>
              </a:rPr>
              <a:t>，我们采用</a:t>
            </a:r>
            <a:r>
              <a:rPr lang="en-US" altLang="zh-CN" sz="2400" dirty="0">
                <a:latin typeface="+mn-ea"/>
              </a:rPr>
              <a:t>while</a:t>
            </a:r>
            <a:r>
              <a:rPr lang="zh-CN" altLang="zh-CN" sz="2400" dirty="0">
                <a:latin typeface="+mn-ea"/>
              </a:rPr>
              <a:t>循环结构会更为方便。</a:t>
            </a:r>
          </a:p>
        </p:txBody>
      </p:sp>
      <p:sp>
        <p:nvSpPr>
          <p:cNvPr id="8" name="矩形 7"/>
          <p:cNvSpPr/>
          <p:nvPr/>
        </p:nvSpPr>
        <p:spPr>
          <a:xfrm>
            <a:off x="1384773" y="3301608"/>
            <a:ext cx="3468756" cy="12920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nSpc>
                <a:spcPct val="150000"/>
              </a:lnSpc>
            </a:pPr>
            <a:r>
              <a:rPr lang="en-US" altLang="zh-CN" sz="2400" dirty="0">
                <a:latin typeface="+mn-ea"/>
              </a:rPr>
              <a:t>while </a:t>
            </a:r>
            <a:r>
              <a:rPr lang="zh-CN" altLang="zh-CN" sz="2400" dirty="0">
                <a:latin typeface="+mn-ea"/>
              </a:rPr>
              <a:t>条件表达式</a:t>
            </a:r>
            <a:r>
              <a:rPr lang="zh-CN" altLang="zh-CN" sz="3600" b="1" dirty="0">
                <a:solidFill>
                  <a:srgbClr val="FF0000"/>
                </a:solidFill>
                <a:latin typeface="+mn-ea"/>
              </a:rPr>
              <a:t>：</a:t>
            </a:r>
            <a:endParaRPr lang="zh-CN" altLang="zh-CN" sz="2400" b="1" dirty="0">
              <a:solidFill>
                <a:srgbClr val="FF0000"/>
              </a:solidFill>
              <a:latin typeface="+mn-ea"/>
            </a:endParaRPr>
          </a:p>
          <a:p>
            <a:pPr>
              <a:lnSpc>
                <a:spcPct val="150000"/>
              </a:lnSpc>
            </a:pPr>
            <a:r>
              <a:rPr lang="en-US" altLang="zh-CN" sz="2400" dirty="0">
                <a:latin typeface="+mn-ea"/>
              </a:rPr>
              <a:t>	</a:t>
            </a:r>
            <a:r>
              <a:rPr lang="zh-CN" altLang="zh-CN" sz="2400" dirty="0">
                <a:latin typeface="+mn-ea"/>
              </a:rPr>
              <a:t>语句块</a:t>
            </a:r>
          </a:p>
          <a:p>
            <a:pPr algn="ctr"/>
            <a:endParaRPr lang="zh-CN" altLang="en-US" dirty="0"/>
          </a:p>
        </p:txBody>
      </p:sp>
      <p:sp>
        <p:nvSpPr>
          <p:cNvPr id="9" name="矩形 8"/>
          <p:cNvSpPr/>
          <p:nvPr/>
        </p:nvSpPr>
        <p:spPr>
          <a:xfrm>
            <a:off x="170320" y="4761566"/>
            <a:ext cx="11761707" cy="178138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zh-CN" sz="2400" dirty="0">
                <a:latin typeface="+mn-ea"/>
              </a:rPr>
              <a:t>同样，这里条件表达式后的“</a:t>
            </a:r>
            <a:r>
              <a:rPr lang="en-US" altLang="zh-CN" sz="2800" b="1" dirty="0">
                <a:solidFill>
                  <a:srgbClr val="FF0000"/>
                </a:solidFill>
                <a:latin typeface="+mn-ea"/>
              </a:rPr>
              <a:t>:</a:t>
            </a:r>
            <a:r>
              <a:rPr lang="zh-CN" altLang="zh-CN" sz="2400" dirty="0">
                <a:latin typeface="+mn-ea"/>
              </a:rPr>
              <a:t>”不可省略，语句块注意</a:t>
            </a:r>
            <a:r>
              <a:rPr lang="zh-CN" altLang="zh-CN" sz="2400" dirty="0">
                <a:solidFill>
                  <a:srgbClr val="FF0000"/>
                </a:solidFill>
                <a:latin typeface="+mn-ea"/>
              </a:rPr>
              <a:t>缩进</a:t>
            </a:r>
            <a:r>
              <a:rPr lang="zh-CN" altLang="zh-CN" sz="2400" dirty="0">
                <a:latin typeface="+mn-ea"/>
              </a:rPr>
              <a:t>。</a:t>
            </a:r>
            <a:endParaRPr lang="en-US" altLang="zh-CN" sz="2400" dirty="0">
              <a:latin typeface="+mn-ea"/>
            </a:endParaRPr>
          </a:p>
          <a:p>
            <a:pPr marL="342900" indent="-342900">
              <a:lnSpc>
                <a:spcPct val="150000"/>
              </a:lnSpc>
              <a:buFont typeface="Arial" panose="020B0604020202020204" pitchFamily="34" charset="0"/>
              <a:buChar char="•"/>
            </a:pPr>
            <a:r>
              <a:rPr lang="zh-CN" altLang="zh-CN" sz="2400" dirty="0">
                <a:latin typeface="+mn-ea"/>
              </a:rPr>
              <a:t>执行</a:t>
            </a:r>
            <a:r>
              <a:rPr lang="en-US" altLang="zh-CN" sz="2400" dirty="0">
                <a:latin typeface="+mn-ea"/>
              </a:rPr>
              <a:t>while</a:t>
            </a:r>
            <a:r>
              <a:rPr lang="zh-CN" altLang="zh-CN" sz="2400" dirty="0">
                <a:latin typeface="+mn-ea"/>
              </a:rPr>
              <a:t>语句的时候，先求条件表达式的值，如果值为</a:t>
            </a:r>
            <a:r>
              <a:rPr lang="en-US" altLang="zh-CN" sz="2400" dirty="0">
                <a:latin typeface="+mn-ea"/>
              </a:rPr>
              <a:t>True</a:t>
            </a:r>
            <a:r>
              <a:rPr lang="zh-CN" altLang="zh-CN" sz="2400" dirty="0">
                <a:latin typeface="+mn-ea"/>
              </a:rPr>
              <a:t>就执行循环体语句块一次，然后重复上述动作；当条件表达式的值为</a:t>
            </a:r>
            <a:r>
              <a:rPr lang="en-US" altLang="zh-CN" sz="2400" dirty="0">
                <a:latin typeface="+mn-ea"/>
              </a:rPr>
              <a:t>False</a:t>
            </a:r>
            <a:r>
              <a:rPr lang="zh-CN" altLang="zh-CN" sz="2400" dirty="0">
                <a:latin typeface="+mn-ea"/>
              </a:rPr>
              <a:t>的时候，</a:t>
            </a:r>
            <a:r>
              <a:rPr lang="en-US" altLang="zh-CN" sz="2400" dirty="0">
                <a:latin typeface="+mn-ea"/>
              </a:rPr>
              <a:t>while</a:t>
            </a:r>
            <a:r>
              <a:rPr lang="zh-CN" altLang="zh-CN" sz="2400" dirty="0">
                <a:latin typeface="+mn-ea"/>
              </a:rPr>
              <a:t>语句执行结束。</a:t>
            </a:r>
          </a:p>
        </p:txBody>
      </p:sp>
      <p:pic>
        <p:nvPicPr>
          <p:cNvPr id="11266" name="Picture 2" descr="Home">
            <a:extLst>
              <a:ext uri="{FF2B5EF4-FFF2-40B4-BE49-F238E27FC236}">
                <a16:creationId xmlns:a16="http://schemas.microsoft.com/office/drawing/2014/main" id="{62056B82-2BAE-04B7-DB27-108ADA86D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0137" y="188873"/>
            <a:ext cx="3489895" cy="34829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 ⭐️</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581057"/>
          </a:xfrm>
          <a:prstGeom prst="rect">
            <a:avLst/>
          </a:prstGeom>
        </p:spPr>
        <p:txBody>
          <a:bodyPr wrap="square">
            <a:spAutoFit/>
          </a:bodyPr>
          <a:lstStyle/>
          <a:p>
            <a:pPr indent="266700" algn="just">
              <a:lnSpc>
                <a:spcPct val="150000"/>
              </a:lnSpc>
              <a:spcAft>
                <a:spcPts val="0"/>
              </a:spcAft>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zh-CN" sz="2400" dirty="0">
                <a:latin typeface="+mn-ea"/>
              </a:rPr>
              <a:t>利用</a:t>
            </a:r>
            <a:r>
              <a:rPr lang="en-US" altLang="zh-CN" sz="2400" dirty="0">
                <a:latin typeface="+mn-ea"/>
              </a:rPr>
              <a:t>while</a:t>
            </a:r>
            <a:r>
              <a:rPr lang="zh-CN" altLang="zh-CN" sz="2400" dirty="0">
                <a:latin typeface="+mn-ea"/>
              </a:rPr>
              <a:t>循环求</a:t>
            </a:r>
            <a:r>
              <a:rPr lang="en-US" altLang="zh-CN" sz="2400" dirty="0">
                <a:latin typeface="+mn-ea"/>
              </a:rPr>
              <a:t>1</a:t>
            </a:r>
            <a:r>
              <a:rPr lang="zh-CN" altLang="zh-CN" sz="2400" dirty="0">
                <a:latin typeface="+mn-ea"/>
              </a:rPr>
              <a:t>至</a:t>
            </a:r>
            <a:r>
              <a:rPr lang="en-US" altLang="zh-CN" sz="2400" dirty="0">
                <a:latin typeface="+mn-ea"/>
              </a:rPr>
              <a:t>100</a:t>
            </a:r>
            <a:r>
              <a:rPr lang="zh-CN" altLang="zh-CN" sz="2400" dirty="0">
                <a:latin typeface="+mn-ea"/>
              </a:rPr>
              <a:t>中所有整数的和。</a:t>
            </a:r>
            <a:endParaRPr lang="en-US" altLang="zh-CN" sz="2400" kern="100" dirty="0">
              <a:latin typeface="+mn-ea"/>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382574" y="1643762"/>
            <a:ext cx="3781425" cy="2533650"/>
          </a:xfrm>
          <a:prstGeom prst="rect">
            <a:avLst/>
          </a:prstGeom>
          <a:ln>
            <a:solidFill>
              <a:schemeClr val="tx1"/>
            </a:solidFill>
          </a:ln>
          <a:effectLst>
            <a:outerShdw blurRad="50800" dist="38100" dir="2700000" algn="tl" rotWithShape="0">
              <a:prstClr val="black">
                <a:alpha val="40000"/>
              </a:prstClr>
            </a:outerShdw>
          </a:effectLst>
        </p:spPr>
      </p:pic>
      <p:pic>
        <p:nvPicPr>
          <p:cNvPr id="5" name="图片 4"/>
          <p:cNvPicPr>
            <a:picLocks noChangeAspect="1"/>
          </p:cNvPicPr>
          <p:nvPr/>
        </p:nvPicPr>
        <p:blipFill>
          <a:blip r:embed="rId4"/>
          <a:stretch>
            <a:fillRect/>
          </a:stretch>
        </p:blipFill>
        <p:spPr>
          <a:xfrm>
            <a:off x="1385367" y="4374045"/>
            <a:ext cx="2076450" cy="552450"/>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581057"/>
          </a:xfrm>
          <a:prstGeom prst="rect">
            <a:avLst/>
          </a:prstGeom>
        </p:spPr>
        <p:txBody>
          <a:bodyPr wrap="square">
            <a:spAutoFit/>
          </a:bodyPr>
          <a:lstStyle/>
          <a:p>
            <a:pPr indent="266700" algn="just">
              <a:lnSpc>
                <a:spcPct val="150000"/>
              </a:lnSpc>
              <a:spcAft>
                <a:spcPts val="0"/>
              </a:spcAft>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zh-CN" sz="2400" dirty="0">
                <a:latin typeface="+mn-ea"/>
              </a:rPr>
              <a:t>求非负数字序列中的最小值、最大值和平均值。用户输入</a:t>
            </a:r>
            <a:r>
              <a:rPr lang="en-US" altLang="zh-CN" sz="2400" dirty="0">
                <a:latin typeface="+mn-ea"/>
              </a:rPr>
              <a:t>-1</a:t>
            </a:r>
            <a:r>
              <a:rPr lang="zh-CN" altLang="zh-CN" sz="2400" dirty="0">
                <a:latin typeface="+mn-ea"/>
              </a:rPr>
              <a:t>就表示序列终止。</a:t>
            </a:r>
            <a:endParaRPr lang="en-US" altLang="zh-CN" sz="2400" kern="100" dirty="0">
              <a:latin typeface="+mn-ea"/>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530360" y="1449572"/>
            <a:ext cx="9727717" cy="5046412"/>
          </a:xfrm>
          <a:prstGeom prst="rect">
            <a:avLst/>
          </a:prstGeom>
          <a:ln>
            <a:solidFill>
              <a:schemeClr val="tx1"/>
            </a:solidFill>
          </a:ln>
          <a:effectLst>
            <a:outerShdw blurRad="50800" dist="38100" dir="2700000" algn="tl" rotWithShape="0">
              <a:prstClr val="black">
                <a:alpha val="40000"/>
              </a:prstClr>
            </a:outerShdw>
          </a:effectLst>
        </p:spPr>
      </p:pic>
      <p:pic>
        <p:nvPicPr>
          <p:cNvPr id="7" name="图片 6"/>
          <p:cNvPicPr>
            <a:picLocks noChangeAspect="1"/>
          </p:cNvPicPr>
          <p:nvPr/>
        </p:nvPicPr>
        <p:blipFill>
          <a:blip r:embed="rId4"/>
          <a:stretch>
            <a:fillRect/>
          </a:stretch>
        </p:blipFill>
        <p:spPr>
          <a:xfrm>
            <a:off x="5826815" y="2576975"/>
            <a:ext cx="6020628" cy="2606696"/>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条件表达式 📜</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22348" y="837892"/>
            <a:ext cx="10934528" cy="662554"/>
          </a:xfrm>
          <a:prstGeom prst="rect">
            <a:avLst/>
          </a:prstGeom>
        </p:spPr>
        <p:txBody>
          <a:bodyPr wrap="square">
            <a:spAutoFit/>
          </a:bodyPr>
          <a:lstStyle/>
          <a:p>
            <a:pPr indent="266700" algn="just">
              <a:lnSpc>
                <a:spcPct val="150000"/>
              </a:lnSpc>
              <a:spcAft>
                <a:spcPts val="0"/>
              </a:spcAft>
            </a:pPr>
            <a:r>
              <a:rPr lang="zh-CN" altLang="zh-CN" sz="2800" b="1" kern="100" dirty="0">
                <a:latin typeface="+mn-ea"/>
                <a:cs typeface="Times New Roman" panose="02020603050405020304" pitchFamily="18" charset="0"/>
              </a:rPr>
              <a:t>关系运算符</a:t>
            </a:r>
          </a:p>
        </p:txBody>
      </p:sp>
      <p:graphicFrame>
        <p:nvGraphicFramePr>
          <p:cNvPr id="3" name="表格 2"/>
          <p:cNvGraphicFramePr>
            <a:graphicFrameLocks noGrp="1"/>
          </p:cNvGraphicFramePr>
          <p:nvPr/>
        </p:nvGraphicFramePr>
        <p:xfrm>
          <a:off x="530360" y="2305878"/>
          <a:ext cx="10934528" cy="4224007"/>
        </p:xfrm>
        <a:graphic>
          <a:graphicData uri="http://schemas.openxmlformats.org/drawingml/2006/table">
            <a:tbl>
              <a:tblPr firstRow="1" firstCol="1" bandRow="1">
                <a:tableStyleId>{3B4B98B0-60AC-42C2-AFA5-B58CD77FA1E5}</a:tableStyleId>
              </a:tblPr>
              <a:tblGrid>
                <a:gridCol w="1487096">
                  <a:extLst>
                    <a:ext uri="{9D8B030D-6E8A-4147-A177-3AD203B41FA5}">
                      <a16:colId xmlns:a16="http://schemas.microsoft.com/office/drawing/2014/main" val="20000"/>
                    </a:ext>
                  </a:extLst>
                </a:gridCol>
                <a:gridCol w="2989500">
                  <a:extLst>
                    <a:ext uri="{9D8B030D-6E8A-4147-A177-3AD203B41FA5}">
                      <a16:colId xmlns:a16="http://schemas.microsoft.com/office/drawing/2014/main" val="20001"/>
                    </a:ext>
                  </a:extLst>
                </a:gridCol>
                <a:gridCol w="6457932">
                  <a:extLst>
                    <a:ext uri="{9D8B030D-6E8A-4147-A177-3AD203B41FA5}">
                      <a16:colId xmlns:a16="http://schemas.microsoft.com/office/drawing/2014/main" val="20002"/>
                    </a:ext>
                  </a:extLst>
                </a:gridCol>
              </a:tblGrid>
              <a:tr h="518571">
                <a:tc>
                  <a:txBody>
                    <a:bodyPr/>
                    <a:lstStyle/>
                    <a:p>
                      <a:pPr algn="ctr">
                        <a:spcAft>
                          <a:spcPts val="0"/>
                        </a:spcAft>
                      </a:pPr>
                      <a:r>
                        <a:rPr lang="zh-CN" sz="2000" kern="0" dirty="0">
                          <a:effectLst/>
                          <a:latin typeface="+mn-ea"/>
                          <a:ea typeface="+mn-ea"/>
                        </a:rPr>
                        <a:t>运算符</a:t>
                      </a:r>
                      <a:endParaRPr lang="zh-CN" sz="2000" kern="100" dirty="0">
                        <a:effectLst/>
                        <a:latin typeface="+mn-ea"/>
                        <a:ea typeface="+mn-ea"/>
                        <a:cs typeface="Times New Roman" panose="02020603050405020304" pitchFamily="18" charset="0"/>
                      </a:endParaRPr>
                    </a:p>
                  </a:txBody>
                  <a:tcPr marL="28575" marR="28575" marT="28575" marB="28575" anchor="ctr"/>
                </a:tc>
                <a:tc>
                  <a:txBody>
                    <a:bodyPr/>
                    <a:lstStyle/>
                    <a:p>
                      <a:pPr algn="ctr">
                        <a:spcAft>
                          <a:spcPts val="0"/>
                        </a:spcAft>
                      </a:pPr>
                      <a:r>
                        <a:rPr lang="zh-CN" sz="2000" kern="0">
                          <a:effectLst/>
                          <a:latin typeface="+mn-ea"/>
                          <a:ea typeface="+mn-ea"/>
                        </a:rPr>
                        <a:t>描述</a:t>
                      </a:r>
                      <a:endParaRPr lang="zh-CN" sz="2000" kern="100">
                        <a:effectLst/>
                        <a:latin typeface="+mn-ea"/>
                        <a:ea typeface="+mn-ea"/>
                        <a:cs typeface="Times New Roman" panose="02020603050405020304" pitchFamily="18" charset="0"/>
                      </a:endParaRPr>
                    </a:p>
                  </a:txBody>
                  <a:tcPr marL="28575" marR="28575" marT="28575" marB="28575" anchor="ctr"/>
                </a:tc>
                <a:tc>
                  <a:txBody>
                    <a:bodyPr/>
                    <a:lstStyle/>
                    <a:p>
                      <a:pPr algn="ctr">
                        <a:spcAft>
                          <a:spcPts val="0"/>
                        </a:spcAft>
                      </a:pPr>
                      <a:r>
                        <a:rPr lang="zh-CN" sz="2000" kern="0" dirty="0">
                          <a:effectLst/>
                          <a:latin typeface="+mn-ea"/>
                          <a:ea typeface="+mn-ea"/>
                        </a:rPr>
                        <a:t>实例</a:t>
                      </a:r>
                      <a:endParaRPr lang="zh-CN" sz="2000" kern="100" dirty="0">
                        <a:effectLst/>
                        <a:latin typeface="+mn-ea"/>
                        <a:ea typeface="+mn-ea"/>
                        <a:cs typeface="Times New Roman" panose="02020603050405020304" pitchFamily="18" charset="0"/>
                      </a:endParaRPr>
                    </a:p>
                  </a:txBody>
                  <a:tcPr marL="28575" marR="28575" marT="28575" marB="28575" anchor="ctr"/>
                </a:tc>
                <a:extLst>
                  <a:ext uri="{0D108BD9-81ED-4DB2-BD59-A6C34878D82A}">
                    <a16:rowId xmlns:a16="http://schemas.microsoft.com/office/drawing/2014/main" val="10000"/>
                  </a:ext>
                </a:extLst>
              </a:tr>
              <a:tr h="529348">
                <a:tc>
                  <a:txBody>
                    <a:bodyPr/>
                    <a:lstStyle/>
                    <a:p>
                      <a:pPr algn="ctr">
                        <a:lnSpc>
                          <a:spcPts val="1950"/>
                        </a:lnSpc>
                        <a:spcAft>
                          <a:spcPts val="0"/>
                        </a:spcAft>
                      </a:pPr>
                      <a:r>
                        <a:rPr lang="en-US" sz="2000" kern="0">
                          <a:effectLst/>
                          <a:latin typeface="+mn-ea"/>
                          <a:ea typeface="+mn-ea"/>
                        </a:rPr>
                        <a:t>==</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zh-CN" sz="2000" kern="0">
                          <a:effectLst/>
                          <a:latin typeface="+mn-ea"/>
                          <a:ea typeface="+mn-ea"/>
                        </a:rPr>
                        <a:t>等于 </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en-US" sz="2000" kern="0">
                          <a:effectLst/>
                          <a:latin typeface="+mn-ea"/>
                          <a:ea typeface="+mn-ea"/>
                        </a:rPr>
                        <a:t>(a == b) </a:t>
                      </a:r>
                      <a:r>
                        <a:rPr lang="zh-CN" sz="2000" kern="0">
                          <a:effectLst/>
                          <a:latin typeface="+mn-ea"/>
                          <a:ea typeface="+mn-ea"/>
                        </a:rPr>
                        <a:t>返回</a:t>
                      </a:r>
                      <a:r>
                        <a:rPr lang="en-US" sz="2000" kern="0">
                          <a:effectLst/>
                          <a:latin typeface="+mn-ea"/>
                          <a:ea typeface="+mn-ea"/>
                        </a:rPr>
                        <a:t> False</a:t>
                      </a:r>
                      <a:r>
                        <a:rPr lang="zh-CN" sz="2000" kern="0">
                          <a:effectLst/>
                          <a:latin typeface="+mn-ea"/>
                          <a:ea typeface="+mn-ea"/>
                        </a:rPr>
                        <a:t>。</a:t>
                      </a:r>
                      <a:endParaRPr lang="zh-CN" sz="2000" kern="100">
                        <a:effectLst/>
                        <a:latin typeface="+mn-ea"/>
                        <a:ea typeface="+mn-ea"/>
                        <a:cs typeface="Times New Roman" panose="02020603050405020304" pitchFamily="18" charset="0"/>
                      </a:endParaRPr>
                    </a:p>
                  </a:txBody>
                  <a:tcPr marL="47625" marR="47625" marT="66675" marB="66675" anchor="ctr"/>
                </a:tc>
                <a:extLst>
                  <a:ext uri="{0D108BD9-81ED-4DB2-BD59-A6C34878D82A}">
                    <a16:rowId xmlns:a16="http://schemas.microsoft.com/office/drawing/2014/main" val="10001"/>
                  </a:ext>
                </a:extLst>
              </a:tr>
              <a:tr h="529348">
                <a:tc>
                  <a:txBody>
                    <a:bodyPr/>
                    <a:lstStyle/>
                    <a:p>
                      <a:pPr algn="ctr">
                        <a:lnSpc>
                          <a:spcPts val="1950"/>
                        </a:lnSpc>
                        <a:spcAft>
                          <a:spcPts val="0"/>
                        </a:spcAft>
                      </a:pPr>
                      <a:r>
                        <a:rPr lang="en-US" sz="2000" kern="0">
                          <a:effectLst/>
                          <a:latin typeface="+mn-ea"/>
                          <a:ea typeface="+mn-ea"/>
                        </a:rPr>
                        <a:t>!=</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zh-CN" sz="2000" kern="0" dirty="0">
                          <a:effectLst/>
                          <a:latin typeface="+mn-ea"/>
                          <a:ea typeface="+mn-ea"/>
                        </a:rPr>
                        <a:t>不等于</a:t>
                      </a:r>
                      <a:endParaRPr lang="zh-CN" sz="2000" kern="100" dirty="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en-US" sz="2000" kern="0">
                          <a:effectLst/>
                          <a:latin typeface="+mn-ea"/>
                          <a:ea typeface="+mn-ea"/>
                        </a:rPr>
                        <a:t>(a != b) </a:t>
                      </a:r>
                      <a:r>
                        <a:rPr lang="zh-CN" sz="2000" kern="0">
                          <a:effectLst/>
                          <a:latin typeface="+mn-ea"/>
                          <a:ea typeface="+mn-ea"/>
                        </a:rPr>
                        <a:t>返回</a:t>
                      </a:r>
                      <a:r>
                        <a:rPr lang="en-US" sz="2000" kern="0">
                          <a:effectLst/>
                          <a:latin typeface="+mn-ea"/>
                          <a:ea typeface="+mn-ea"/>
                        </a:rPr>
                        <a:t> true.</a:t>
                      </a:r>
                      <a:endParaRPr lang="zh-CN" sz="2000" kern="100">
                        <a:effectLst/>
                        <a:latin typeface="+mn-ea"/>
                        <a:ea typeface="+mn-ea"/>
                        <a:cs typeface="Times New Roman" panose="02020603050405020304" pitchFamily="18" charset="0"/>
                      </a:endParaRPr>
                    </a:p>
                  </a:txBody>
                  <a:tcPr marL="47625" marR="47625" marT="66675" marB="66675" anchor="ctr"/>
                </a:tc>
                <a:extLst>
                  <a:ext uri="{0D108BD9-81ED-4DB2-BD59-A6C34878D82A}">
                    <a16:rowId xmlns:a16="http://schemas.microsoft.com/office/drawing/2014/main" val="10002"/>
                  </a:ext>
                </a:extLst>
              </a:tr>
              <a:tr h="529348">
                <a:tc>
                  <a:txBody>
                    <a:bodyPr/>
                    <a:lstStyle/>
                    <a:p>
                      <a:pPr algn="ctr">
                        <a:lnSpc>
                          <a:spcPts val="1950"/>
                        </a:lnSpc>
                        <a:spcAft>
                          <a:spcPts val="0"/>
                        </a:spcAft>
                      </a:pPr>
                      <a:r>
                        <a:rPr lang="en-US" sz="2000" kern="0">
                          <a:effectLst/>
                          <a:latin typeface="+mn-ea"/>
                          <a:ea typeface="+mn-ea"/>
                        </a:rPr>
                        <a:t>&lt;&gt; </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zh-CN" sz="2000" kern="0">
                          <a:effectLst/>
                          <a:latin typeface="+mn-ea"/>
                          <a:ea typeface="+mn-ea"/>
                        </a:rPr>
                        <a:t>不等于</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en-US" sz="2000" kern="0">
                          <a:effectLst/>
                          <a:latin typeface="+mn-ea"/>
                          <a:ea typeface="+mn-ea"/>
                        </a:rPr>
                        <a:t>(a &lt;&gt; b) </a:t>
                      </a:r>
                      <a:r>
                        <a:rPr lang="zh-CN" sz="2000" kern="0">
                          <a:effectLst/>
                          <a:latin typeface="+mn-ea"/>
                          <a:ea typeface="+mn-ea"/>
                        </a:rPr>
                        <a:t>返回</a:t>
                      </a:r>
                      <a:r>
                        <a:rPr lang="en-US" sz="2000" kern="0">
                          <a:effectLst/>
                          <a:latin typeface="+mn-ea"/>
                          <a:ea typeface="+mn-ea"/>
                        </a:rPr>
                        <a:t> true</a:t>
                      </a:r>
                      <a:r>
                        <a:rPr lang="zh-CN" sz="2000" kern="0">
                          <a:effectLst/>
                          <a:latin typeface="+mn-ea"/>
                          <a:ea typeface="+mn-ea"/>
                        </a:rPr>
                        <a:t>。</a:t>
                      </a:r>
                      <a:endParaRPr lang="zh-CN" sz="2000" kern="100">
                        <a:effectLst/>
                        <a:latin typeface="+mn-ea"/>
                        <a:ea typeface="+mn-ea"/>
                        <a:cs typeface="Times New Roman" panose="02020603050405020304" pitchFamily="18" charset="0"/>
                      </a:endParaRPr>
                    </a:p>
                  </a:txBody>
                  <a:tcPr marL="47625" marR="47625" marT="66675" marB="66675" anchor="ctr"/>
                </a:tc>
                <a:extLst>
                  <a:ext uri="{0D108BD9-81ED-4DB2-BD59-A6C34878D82A}">
                    <a16:rowId xmlns:a16="http://schemas.microsoft.com/office/drawing/2014/main" val="10003"/>
                  </a:ext>
                </a:extLst>
              </a:tr>
              <a:tr h="529348">
                <a:tc>
                  <a:txBody>
                    <a:bodyPr/>
                    <a:lstStyle/>
                    <a:p>
                      <a:pPr algn="ctr">
                        <a:lnSpc>
                          <a:spcPts val="1950"/>
                        </a:lnSpc>
                        <a:spcAft>
                          <a:spcPts val="0"/>
                        </a:spcAft>
                      </a:pPr>
                      <a:r>
                        <a:rPr lang="en-US" sz="2000" kern="0">
                          <a:effectLst/>
                          <a:latin typeface="+mn-ea"/>
                          <a:ea typeface="+mn-ea"/>
                        </a:rPr>
                        <a:t>&gt; </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zh-CN" sz="2000" kern="0">
                          <a:effectLst/>
                          <a:latin typeface="+mn-ea"/>
                          <a:ea typeface="+mn-ea"/>
                        </a:rPr>
                        <a:t>大于</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en-US" sz="2000" kern="0">
                          <a:effectLst/>
                          <a:latin typeface="+mn-ea"/>
                          <a:ea typeface="+mn-ea"/>
                        </a:rPr>
                        <a:t>(a &gt; b) </a:t>
                      </a:r>
                      <a:r>
                        <a:rPr lang="zh-CN" sz="2000" kern="0">
                          <a:effectLst/>
                          <a:latin typeface="+mn-ea"/>
                          <a:ea typeface="+mn-ea"/>
                        </a:rPr>
                        <a:t>返回</a:t>
                      </a:r>
                      <a:r>
                        <a:rPr lang="en-US" sz="2000" kern="0">
                          <a:effectLst/>
                          <a:latin typeface="+mn-ea"/>
                          <a:ea typeface="+mn-ea"/>
                        </a:rPr>
                        <a:t> False</a:t>
                      </a:r>
                      <a:r>
                        <a:rPr lang="zh-CN" sz="2000" kern="0">
                          <a:effectLst/>
                          <a:latin typeface="+mn-ea"/>
                          <a:ea typeface="+mn-ea"/>
                        </a:rPr>
                        <a:t>。</a:t>
                      </a:r>
                      <a:endParaRPr lang="zh-CN" sz="2000" kern="100">
                        <a:effectLst/>
                        <a:latin typeface="+mn-ea"/>
                        <a:ea typeface="+mn-ea"/>
                        <a:cs typeface="Times New Roman" panose="02020603050405020304" pitchFamily="18" charset="0"/>
                      </a:endParaRPr>
                    </a:p>
                  </a:txBody>
                  <a:tcPr marL="47625" marR="47625" marT="66675" marB="66675" anchor="ctr"/>
                </a:tc>
                <a:extLst>
                  <a:ext uri="{0D108BD9-81ED-4DB2-BD59-A6C34878D82A}">
                    <a16:rowId xmlns:a16="http://schemas.microsoft.com/office/drawing/2014/main" val="10004"/>
                  </a:ext>
                </a:extLst>
              </a:tr>
              <a:tr h="529348">
                <a:tc>
                  <a:txBody>
                    <a:bodyPr/>
                    <a:lstStyle/>
                    <a:p>
                      <a:pPr algn="ctr">
                        <a:lnSpc>
                          <a:spcPts val="1950"/>
                        </a:lnSpc>
                        <a:spcAft>
                          <a:spcPts val="0"/>
                        </a:spcAft>
                      </a:pPr>
                      <a:r>
                        <a:rPr lang="en-US" sz="2000" kern="0">
                          <a:effectLst/>
                          <a:latin typeface="+mn-ea"/>
                          <a:ea typeface="+mn-ea"/>
                        </a:rPr>
                        <a:t>&lt; </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zh-CN" sz="2000" kern="0">
                          <a:effectLst/>
                          <a:latin typeface="+mn-ea"/>
                          <a:ea typeface="+mn-ea"/>
                        </a:rPr>
                        <a:t>小于</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en-US" sz="2000" kern="0" dirty="0">
                          <a:effectLst/>
                          <a:latin typeface="+mn-ea"/>
                          <a:ea typeface="+mn-ea"/>
                        </a:rPr>
                        <a:t>(a &lt; b) </a:t>
                      </a:r>
                      <a:r>
                        <a:rPr lang="zh-CN" sz="2000" kern="0" dirty="0">
                          <a:effectLst/>
                          <a:latin typeface="+mn-ea"/>
                          <a:ea typeface="+mn-ea"/>
                        </a:rPr>
                        <a:t>返回</a:t>
                      </a:r>
                      <a:r>
                        <a:rPr lang="en-US" sz="2000" kern="0" dirty="0">
                          <a:effectLst/>
                          <a:latin typeface="+mn-ea"/>
                          <a:ea typeface="+mn-ea"/>
                        </a:rPr>
                        <a:t> true</a:t>
                      </a:r>
                      <a:r>
                        <a:rPr lang="zh-CN" sz="2000" kern="0" dirty="0">
                          <a:effectLst/>
                          <a:latin typeface="+mn-ea"/>
                          <a:ea typeface="+mn-ea"/>
                        </a:rPr>
                        <a:t>。</a:t>
                      </a:r>
                      <a:endParaRPr lang="zh-CN" sz="2000" kern="100" dirty="0">
                        <a:effectLst/>
                        <a:latin typeface="+mn-ea"/>
                        <a:ea typeface="+mn-ea"/>
                        <a:cs typeface="Times New Roman" panose="02020603050405020304" pitchFamily="18" charset="0"/>
                      </a:endParaRPr>
                    </a:p>
                  </a:txBody>
                  <a:tcPr marL="47625" marR="47625" marT="66675" marB="66675" anchor="ctr"/>
                </a:tc>
                <a:extLst>
                  <a:ext uri="{0D108BD9-81ED-4DB2-BD59-A6C34878D82A}">
                    <a16:rowId xmlns:a16="http://schemas.microsoft.com/office/drawing/2014/main" val="10005"/>
                  </a:ext>
                </a:extLst>
              </a:tr>
              <a:tr h="529348">
                <a:tc>
                  <a:txBody>
                    <a:bodyPr/>
                    <a:lstStyle/>
                    <a:p>
                      <a:pPr algn="ctr">
                        <a:lnSpc>
                          <a:spcPts val="1950"/>
                        </a:lnSpc>
                        <a:spcAft>
                          <a:spcPts val="0"/>
                        </a:spcAft>
                      </a:pPr>
                      <a:r>
                        <a:rPr lang="en-US" sz="2000" kern="0">
                          <a:effectLst/>
                          <a:latin typeface="+mn-ea"/>
                          <a:ea typeface="+mn-ea"/>
                        </a:rPr>
                        <a:t>&gt;=</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zh-CN" sz="2000" kern="0">
                          <a:effectLst/>
                          <a:latin typeface="+mn-ea"/>
                          <a:ea typeface="+mn-ea"/>
                        </a:rPr>
                        <a:t>大于等于</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en-US" sz="2000" kern="0">
                          <a:effectLst/>
                          <a:latin typeface="+mn-ea"/>
                          <a:ea typeface="+mn-ea"/>
                        </a:rPr>
                        <a:t>(a &gt;= b) </a:t>
                      </a:r>
                      <a:r>
                        <a:rPr lang="zh-CN" sz="2000" kern="0">
                          <a:effectLst/>
                          <a:latin typeface="+mn-ea"/>
                          <a:ea typeface="+mn-ea"/>
                        </a:rPr>
                        <a:t>返回</a:t>
                      </a:r>
                      <a:r>
                        <a:rPr lang="en-US" sz="2000" kern="0">
                          <a:effectLst/>
                          <a:latin typeface="+mn-ea"/>
                          <a:ea typeface="+mn-ea"/>
                        </a:rPr>
                        <a:t> False</a:t>
                      </a:r>
                      <a:r>
                        <a:rPr lang="zh-CN" sz="2000" kern="0">
                          <a:effectLst/>
                          <a:latin typeface="+mn-ea"/>
                          <a:ea typeface="+mn-ea"/>
                        </a:rPr>
                        <a:t>。</a:t>
                      </a:r>
                      <a:endParaRPr lang="zh-CN" sz="2000" kern="100">
                        <a:effectLst/>
                        <a:latin typeface="+mn-ea"/>
                        <a:ea typeface="+mn-ea"/>
                        <a:cs typeface="Times New Roman" panose="02020603050405020304" pitchFamily="18" charset="0"/>
                      </a:endParaRPr>
                    </a:p>
                  </a:txBody>
                  <a:tcPr marL="47625" marR="47625" marT="66675" marB="66675" anchor="ctr"/>
                </a:tc>
                <a:extLst>
                  <a:ext uri="{0D108BD9-81ED-4DB2-BD59-A6C34878D82A}">
                    <a16:rowId xmlns:a16="http://schemas.microsoft.com/office/drawing/2014/main" val="10006"/>
                  </a:ext>
                </a:extLst>
              </a:tr>
              <a:tr h="529348">
                <a:tc>
                  <a:txBody>
                    <a:bodyPr/>
                    <a:lstStyle/>
                    <a:p>
                      <a:pPr algn="ctr">
                        <a:lnSpc>
                          <a:spcPts val="1950"/>
                        </a:lnSpc>
                        <a:spcAft>
                          <a:spcPts val="0"/>
                        </a:spcAft>
                      </a:pPr>
                      <a:r>
                        <a:rPr lang="en-US" sz="2000" kern="0">
                          <a:effectLst/>
                          <a:latin typeface="+mn-ea"/>
                          <a:ea typeface="+mn-ea"/>
                        </a:rPr>
                        <a:t>&lt;=</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zh-CN" sz="2000" kern="0">
                          <a:effectLst/>
                          <a:latin typeface="+mn-ea"/>
                          <a:ea typeface="+mn-ea"/>
                        </a:rPr>
                        <a:t>小于等于</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en-US" sz="2000" kern="0" dirty="0">
                          <a:effectLst/>
                          <a:latin typeface="+mn-ea"/>
                          <a:ea typeface="+mn-ea"/>
                        </a:rPr>
                        <a:t>(a &lt;= b) </a:t>
                      </a:r>
                      <a:r>
                        <a:rPr lang="zh-CN" sz="2000" kern="0" dirty="0">
                          <a:effectLst/>
                          <a:latin typeface="+mn-ea"/>
                          <a:ea typeface="+mn-ea"/>
                        </a:rPr>
                        <a:t>返回</a:t>
                      </a:r>
                      <a:r>
                        <a:rPr lang="en-US" sz="2000" kern="0" dirty="0">
                          <a:effectLst/>
                          <a:latin typeface="+mn-ea"/>
                          <a:ea typeface="+mn-ea"/>
                        </a:rPr>
                        <a:t> true</a:t>
                      </a:r>
                      <a:r>
                        <a:rPr lang="zh-CN" sz="2000" kern="0" dirty="0">
                          <a:effectLst/>
                          <a:latin typeface="+mn-ea"/>
                          <a:ea typeface="+mn-ea"/>
                        </a:rPr>
                        <a:t>。</a:t>
                      </a:r>
                      <a:endParaRPr lang="zh-CN" sz="2000" kern="100" dirty="0">
                        <a:effectLst/>
                        <a:latin typeface="+mn-ea"/>
                        <a:ea typeface="+mn-ea"/>
                        <a:cs typeface="Times New Roman" panose="02020603050405020304" pitchFamily="18" charset="0"/>
                      </a:endParaRPr>
                    </a:p>
                  </a:txBody>
                  <a:tcPr marL="47625" marR="47625" marT="66675" marB="66675" anchor="ctr"/>
                </a:tc>
                <a:extLst>
                  <a:ext uri="{0D108BD9-81ED-4DB2-BD59-A6C34878D82A}">
                    <a16:rowId xmlns:a16="http://schemas.microsoft.com/office/drawing/2014/main" val="10007"/>
                  </a:ext>
                </a:extLst>
              </a:tr>
            </a:tbl>
          </a:graphicData>
        </a:graphic>
      </p:graphicFrame>
      <p:sp>
        <p:nvSpPr>
          <p:cNvPr id="6" name="Rectangle 1"/>
          <p:cNvSpPr>
            <a:spLocks noChangeArrowheads="1"/>
          </p:cNvSpPr>
          <p:nvPr/>
        </p:nvSpPr>
        <p:spPr bwMode="auto">
          <a:xfrm>
            <a:off x="422348" y="1481293"/>
            <a:ext cx="1111698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50000"/>
              </a:lnSpc>
              <a:spcBef>
                <a:spcPct val="0"/>
              </a:spcBef>
              <a:spcAft>
                <a:spcPct val="0"/>
              </a:spcAft>
              <a:buClrTx/>
              <a:buSzTx/>
              <a:buFontTx/>
              <a:buNone/>
            </a:pP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表中假设</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a = 10</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b = 20</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a:t>
            </a:r>
            <a:endParaRPr kumimoji="0" lang="zh-CN" altLang="en-US" sz="2400" b="0" i="0" u="none" strike="noStrike" cap="none" normalizeH="0" baseline="0" dirty="0">
              <a:ln>
                <a:noFill/>
              </a:ln>
              <a:solidFill>
                <a:schemeClr val="tx1"/>
              </a:solidFill>
              <a:effectLst/>
              <a:latin typeface="+mn-ea"/>
            </a:endParaRPr>
          </a:p>
          <a:p>
            <a:pPr marL="0" marR="0" lvl="0" indent="26670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pic>
        <p:nvPicPr>
          <p:cNvPr id="9" name="图片 8" descr="图片包含 图形用户界面&#10;&#10;AI 生成的内容可能不正确。">
            <a:extLst>
              <a:ext uri="{FF2B5EF4-FFF2-40B4-BE49-F238E27FC236}">
                <a16:creationId xmlns:a16="http://schemas.microsoft.com/office/drawing/2014/main" id="{435BB043-5F0A-4711-4FE0-397B8C67E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317" y="22827"/>
            <a:ext cx="3971673" cy="2246537"/>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 ⭐️</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矩形 2"/>
              <p:cNvSpPr/>
              <p:nvPr/>
            </p:nvSpPr>
            <p:spPr>
              <a:xfrm>
                <a:off x="215146" y="866072"/>
                <a:ext cx="11761707" cy="4643707"/>
              </a:xfrm>
              <a:prstGeom prst="rect">
                <a:avLst/>
              </a:prstGeom>
            </p:spPr>
            <p:txBody>
              <a:bodyPr wrap="square">
                <a:spAutoFit/>
              </a:bodyPr>
              <a:lstStyle/>
              <a:p>
                <a:pPr>
                  <a:lnSpc>
                    <a:spcPct val="150000"/>
                  </a:lnSpc>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zh-CN" sz="2400" dirty="0">
                    <a:latin typeface="+mn-ea"/>
                  </a:rPr>
                  <a:t>有一大类数学计算问题需要使用</a:t>
                </a:r>
                <a:r>
                  <a:rPr lang="en-US" altLang="zh-CN" sz="2400" dirty="0">
                    <a:latin typeface="+mn-ea"/>
                  </a:rPr>
                  <a:t>while</a:t>
                </a:r>
                <a:r>
                  <a:rPr lang="zh-CN" altLang="zh-CN" sz="2400" dirty="0">
                    <a:latin typeface="+mn-ea"/>
                  </a:rPr>
                  <a:t>循环。对于这类问题，人们设计出一套反复计算的规则，称为迭代规则，并证明了反复使用规则就一定能得到解，但何时结束要看计算的实际进展情况。下面利用迭代规则来求解一个实数的平方根，人们提出的计算规则如下：</a:t>
                </a:r>
              </a:p>
              <a:p>
                <a:pPr lvl="1">
                  <a:lnSpc>
                    <a:spcPct val="150000"/>
                  </a:lnSpc>
                </a:pPr>
                <a:r>
                  <a:rPr lang="en-US" altLang="zh-CN" sz="2000" dirty="0">
                    <a:latin typeface="+mn-ea"/>
                  </a:rPr>
                  <a:t>1</a:t>
                </a:r>
                <a:r>
                  <a:rPr lang="zh-CN" altLang="zh-CN" sz="2000" dirty="0">
                    <a:latin typeface="+mn-ea"/>
                  </a:rPr>
                  <a:t>）假设需要求实数</a:t>
                </a:r>
                <a:r>
                  <a:rPr lang="en-US" altLang="zh-CN" sz="2000" dirty="0">
                    <a:latin typeface="+mn-ea"/>
                  </a:rPr>
                  <a:t>x</a:t>
                </a:r>
                <a:r>
                  <a:rPr lang="zh-CN" altLang="zh-CN" sz="2000" dirty="0">
                    <a:latin typeface="+mn-ea"/>
                  </a:rPr>
                  <a:t>的平方根，任取</a:t>
                </a:r>
                <a:r>
                  <a:rPr lang="en-US" altLang="zh-CN" sz="2000" dirty="0">
                    <a:latin typeface="+mn-ea"/>
                  </a:rPr>
                  <a:t>y</a:t>
                </a:r>
                <a:r>
                  <a:rPr lang="zh-CN" altLang="zh-CN" sz="2000" dirty="0">
                    <a:latin typeface="+mn-ea"/>
                  </a:rPr>
                  <a:t>为某个实数值</a:t>
                </a:r>
              </a:p>
              <a:p>
                <a:pPr lvl="1">
                  <a:lnSpc>
                    <a:spcPct val="150000"/>
                  </a:lnSpc>
                </a:pPr>
                <a:r>
                  <a:rPr lang="en-US" altLang="zh-CN" sz="2000" dirty="0">
                    <a:latin typeface="+mn-ea"/>
                  </a:rPr>
                  <a:t>2</a:t>
                </a:r>
                <a:r>
                  <a:rPr lang="zh-CN" altLang="zh-CN" sz="2000" dirty="0">
                    <a:latin typeface="+mn-ea"/>
                  </a:rPr>
                  <a:t>）如果</a:t>
                </a:r>
                <a14:m>
                  <m:oMath xmlns:m="http://schemas.openxmlformats.org/officeDocument/2006/math">
                    <m:r>
                      <a:rPr lang="en-US" altLang="zh-CN" sz="2000" i="1">
                        <a:latin typeface="Cambria Math" panose="02040503050406030204" pitchFamily="18" charset="0"/>
                      </a:rPr>
                      <m:t>𝑦</m:t>
                    </m:r>
                    <m:r>
                      <a:rPr lang="en-US" altLang="zh-CN" sz="2000" i="1">
                        <a:latin typeface="Cambria Math" panose="02040503050406030204" pitchFamily="18" charset="0"/>
                      </a:rPr>
                      <m:t>×</m:t>
                    </m:r>
                    <m:r>
                      <a:rPr lang="en-US" altLang="zh-CN" sz="2000" i="1">
                        <a:latin typeface="Cambria Math" panose="02040503050406030204" pitchFamily="18" charset="0"/>
                      </a:rPr>
                      <m:t>𝑦</m:t>
                    </m:r>
                    <m:r>
                      <a:rPr lang="en-US" altLang="zh-CN" sz="2000" i="1">
                        <a:latin typeface="Cambria Math" panose="02040503050406030204" pitchFamily="18" charset="0"/>
                      </a:rPr>
                      <m:t>=</m:t>
                    </m:r>
                    <m:r>
                      <a:rPr lang="en-US" altLang="zh-CN" sz="2000" i="1">
                        <a:latin typeface="Cambria Math" panose="02040503050406030204" pitchFamily="18" charset="0"/>
                      </a:rPr>
                      <m:t>𝑥</m:t>
                    </m:r>
                  </m:oMath>
                </a14:m>
                <a:r>
                  <a:rPr lang="zh-CN" altLang="zh-CN" sz="2000" dirty="0">
                    <a:latin typeface="+mn-ea"/>
                  </a:rPr>
                  <a:t>，计算结束，</a:t>
                </a:r>
                <a:r>
                  <a:rPr lang="en-US" altLang="zh-CN" sz="2000" dirty="0">
                    <a:latin typeface="+mn-ea"/>
                  </a:rPr>
                  <a:t>y</a:t>
                </a:r>
                <a:r>
                  <a:rPr lang="zh-CN" altLang="zh-CN" sz="2000" dirty="0">
                    <a:latin typeface="+mn-ea"/>
                  </a:rPr>
                  <a:t>就是</a:t>
                </a:r>
                <a:r>
                  <a:rPr lang="en-US" altLang="zh-CN" sz="2000" dirty="0">
                    <a:latin typeface="+mn-ea"/>
                  </a:rPr>
                  <a:t>x</a:t>
                </a:r>
                <a:r>
                  <a:rPr lang="zh-CN" altLang="zh-CN" sz="2000" dirty="0">
                    <a:latin typeface="+mn-ea"/>
                  </a:rPr>
                  <a:t>的平方根</a:t>
                </a:r>
              </a:p>
              <a:p>
                <a:pPr lvl="1">
                  <a:lnSpc>
                    <a:spcPct val="150000"/>
                  </a:lnSpc>
                </a:pPr>
                <a:r>
                  <a:rPr lang="en-US" altLang="zh-CN" sz="2000" dirty="0">
                    <a:latin typeface="+mn-ea"/>
                  </a:rPr>
                  <a:t>3</a:t>
                </a:r>
                <a:r>
                  <a:rPr lang="zh-CN" altLang="zh-CN" sz="2000" dirty="0">
                    <a:latin typeface="+mn-ea"/>
                  </a:rPr>
                  <a:t>）否则令</a:t>
                </a:r>
                <a14:m>
                  <m:oMath xmlns:m="http://schemas.openxmlformats.org/officeDocument/2006/math">
                    <m:r>
                      <a:rPr lang="en-US" altLang="zh-CN" sz="2000" i="1">
                        <a:latin typeface="Cambria Math" panose="02040503050406030204" pitchFamily="18" charset="0"/>
                      </a:rPr>
                      <m:t>𝑧</m:t>
                    </m:r>
                    <m:r>
                      <a:rPr lang="en-US" altLang="zh-CN" sz="2000" i="1">
                        <a:latin typeface="Cambria Math" panose="02040503050406030204" pitchFamily="18" charset="0"/>
                      </a:rPr>
                      <m:t>=(</m:t>
                    </m:r>
                    <m:r>
                      <a:rPr lang="en-US" altLang="zh-CN" sz="2000" i="1">
                        <a:latin typeface="Cambria Math" panose="02040503050406030204" pitchFamily="18" charset="0"/>
                      </a:rPr>
                      <m:t>𝑦</m:t>
                    </m:r>
                    <m:r>
                      <a:rPr lang="en-US" altLang="zh-CN" sz="2000" i="1">
                        <a:latin typeface="Cambria Math" panose="02040503050406030204" pitchFamily="18" charset="0"/>
                      </a:rPr>
                      <m:t>+</m:t>
                    </m:r>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𝑦</m:t>
                    </m:r>
                    <m:r>
                      <a:rPr lang="en-US" altLang="zh-CN" sz="2000" i="1">
                        <a:latin typeface="Cambria Math" panose="02040503050406030204" pitchFamily="18" charset="0"/>
                      </a:rPr>
                      <m:t>)/</m:t>
                    </m:r>
                    <m:r>
                      <a:rPr lang="en-US" altLang="zh-CN" sz="2000" i="1">
                        <a:latin typeface="Cambria Math" panose="02040503050406030204" pitchFamily="18" charset="0"/>
                      </a:rPr>
                      <m:t>2</m:t>
                    </m:r>
                  </m:oMath>
                </a14:m>
                <a:endParaRPr lang="zh-CN" altLang="zh-CN" sz="2000" dirty="0">
                  <a:latin typeface="+mn-ea"/>
                </a:endParaRPr>
              </a:p>
              <a:p>
                <a:pPr lvl="1">
                  <a:lnSpc>
                    <a:spcPct val="150000"/>
                  </a:lnSpc>
                </a:pPr>
                <a:r>
                  <a:rPr lang="en-US" altLang="zh-CN" sz="2000" dirty="0">
                    <a:latin typeface="+mn-ea"/>
                  </a:rPr>
                  <a:t>4</a:t>
                </a:r>
                <a:r>
                  <a:rPr lang="zh-CN" altLang="zh-CN" sz="2000" dirty="0">
                    <a:latin typeface="+mn-ea"/>
                  </a:rPr>
                  <a:t>）令</a:t>
                </a:r>
                <a:r>
                  <a:rPr lang="en-US" altLang="zh-CN" sz="2000" dirty="0">
                    <a:latin typeface="+mn-ea"/>
                  </a:rPr>
                  <a:t>y</a:t>
                </a:r>
                <a:r>
                  <a:rPr lang="zh-CN" altLang="zh-CN" sz="2000" dirty="0">
                    <a:latin typeface="+mn-ea"/>
                  </a:rPr>
                  <a:t>的新值等于</a:t>
                </a:r>
                <a:r>
                  <a:rPr lang="en-US" altLang="zh-CN" sz="2000" dirty="0">
                    <a:latin typeface="+mn-ea"/>
                  </a:rPr>
                  <a:t>z</a:t>
                </a:r>
                <a:r>
                  <a:rPr lang="zh-CN" altLang="zh-CN" sz="2000" dirty="0">
                    <a:latin typeface="+mn-ea"/>
                  </a:rPr>
                  <a:t>，转回步骤</a:t>
                </a:r>
                <a:r>
                  <a:rPr lang="en-US" altLang="zh-CN" sz="2000" dirty="0">
                    <a:latin typeface="+mn-ea"/>
                  </a:rPr>
                  <a:t>1</a:t>
                </a:r>
                <a:r>
                  <a:rPr lang="zh-CN" altLang="zh-CN" sz="2000" dirty="0">
                    <a:latin typeface="+mn-ea"/>
                  </a:rPr>
                  <a:t>）</a:t>
                </a:r>
              </a:p>
              <a:p>
                <a:pPr>
                  <a:lnSpc>
                    <a:spcPct val="150000"/>
                  </a:lnSpc>
                </a:pPr>
                <a:r>
                  <a:rPr lang="zh-CN" altLang="zh-CN" sz="2400" dirty="0">
                    <a:latin typeface="+mn-ea"/>
                  </a:rPr>
                  <a:t>这种计算平方根的方法被称为“牛顿迭代法”</a:t>
                </a:r>
                <a:r>
                  <a:rPr lang="zh-CN" altLang="en-US" sz="2400" dirty="0">
                    <a:latin typeface="+mn-ea"/>
                  </a:rPr>
                  <a:t>。</a:t>
                </a:r>
                <a:endParaRPr lang="en-US" altLang="zh-CN" sz="2400" kern="100" dirty="0">
                  <a:latin typeface="+mn-ea"/>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15146" y="866072"/>
                <a:ext cx="11761707" cy="4643707"/>
              </a:xfrm>
              <a:prstGeom prst="rect">
                <a:avLst/>
              </a:prstGeom>
              <a:blipFill rotWithShape="1">
                <a:blip r:embed="rId3"/>
                <a:stretch>
                  <a:fillRect l="-4" t="-12" r="1" b="11"/>
                </a:stretch>
              </a:blipFill>
            </p:spPr>
            <p:txBody>
              <a:bodyPr/>
              <a:lstStyle/>
              <a:p>
                <a:r>
                  <a:rPr lang="zh-CN" altLang="en-US">
                    <a:noFill/>
                  </a:rPr>
                  <a:t> </a:t>
                </a:r>
              </a:p>
            </p:txBody>
          </p:sp>
        </mc:Fallback>
      </mc:AlternateContent>
      <p:pic>
        <p:nvPicPr>
          <p:cNvPr id="12290" name="Picture 2" descr="Newton Raphson Method | Definition, Formula, Examples &amp; Calculation">
            <a:extLst>
              <a:ext uri="{FF2B5EF4-FFF2-40B4-BE49-F238E27FC236}">
                <a16:creationId xmlns:a16="http://schemas.microsoft.com/office/drawing/2014/main" id="{C0F90C7D-95EF-C718-AFBD-83181403D1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8870" y="2798284"/>
            <a:ext cx="4460079" cy="38283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581057"/>
          </a:xfrm>
          <a:prstGeom prst="rect">
            <a:avLst/>
          </a:prstGeom>
        </p:spPr>
        <p:txBody>
          <a:bodyPr wrap="square">
            <a:spAutoFit/>
          </a:bodyPr>
          <a:lstStyle/>
          <a:p>
            <a:pPr>
              <a:lnSpc>
                <a:spcPct val="150000"/>
              </a:lnSpc>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en-US" sz="2400" dirty="0">
                <a:latin typeface="+mn-ea"/>
              </a:rPr>
              <a:t> </a:t>
            </a:r>
            <a:r>
              <a:rPr lang="zh-CN" altLang="zh-CN" sz="2400" dirty="0">
                <a:latin typeface="+mn-ea"/>
              </a:rPr>
              <a:t>“牛顿迭代法”</a:t>
            </a:r>
            <a:r>
              <a:rPr lang="zh-CN" altLang="en-US" sz="2400" dirty="0">
                <a:latin typeface="+mn-ea"/>
              </a:rPr>
              <a:t>求平方根。</a:t>
            </a:r>
            <a:endParaRPr lang="en-US" altLang="zh-CN" sz="2400" kern="100" dirty="0">
              <a:latin typeface="+mn-ea"/>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776097" y="1688616"/>
            <a:ext cx="6543675" cy="2466975"/>
          </a:xfrm>
          <a:prstGeom prst="rect">
            <a:avLst/>
          </a:prstGeom>
          <a:ln>
            <a:solidFill>
              <a:schemeClr val="tx1"/>
            </a:solidFill>
          </a:ln>
          <a:effectLst>
            <a:outerShdw blurRad="50800" dist="38100" dir="2700000" algn="tl" rotWithShape="0">
              <a:prstClr val="black">
                <a:alpha val="40000"/>
              </a:prstClr>
            </a:outerShdw>
          </a:effectLst>
        </p:spPr>
      </p:pic>
      <p:pic>
        <p:nvPicPr>
          <p:cNvPr id="5" name="图片 4"/>
          <p:cNvPicPr>
            <a:picLocks noChangeAspect="1"/>
          </p:cNvPicPr>
          <p:nvPr/>
        </p:nvPicPr>
        <p:blipFill rotWithShape="1">
          <a:blip r:embed="rId4"/>
          <a:srcRect t="1513"/>
          <a:stretch>
            <a:fillRect/>
          </a:stretch>
        </p:blipFill>
        <p:spPr>
          <a:xfrm>
            <a:off x="5860973" y="3201821"/>
            <a:ext cx="6115880" cy="3410340"/>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581057"/>
          </a:xfrm>
          <a:prstGeom prst="rect">
            <a:avLst/>
          </a:prstGeom>
        </p:spPr>
        <p:txBody>
          <a:bodyPr wrap="square">
            <a:spAutoFit/>
          </a:bodyPr>
          <a:lstStyle/>
          <a:p>
            <a:pPr>
              <a:lnSpc>
                <a:spcPct val="150000"/>
              </a:lnSpc>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en-US" sz="2400" dirty="0">
                <a:latin typeface="+mn-ea"/>
              </a:rPr>
              <a:t> </a:t>
            </a:r>
            <a:r>
              <a:rPr lang="zh-CN" altLang="zh-CN" sz="2400" dirty="0">
                <a:latin typeface="+mn-ea"/>
              </a:rPr>
              <a:t>“牛顿迭代法”</a:t>
            </a:r>
            <a:r>
              <a:rPr lang="zh-CN" altLang="en-US" sz="2400" dirty="0">
                <a:latin typeface="+mn-ea"/>
              </a:rPr>
              <a:t>求平方根。</a:t>
            </a:r>
            <a:endParaRPr lang="en-US" altLang="zh-CN" sz="2400" kern="100" dirty="0">
              <a:latin typeface="+mn-ea"/>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530360" y="1724232"/>
            <a:ext cx="7543800" cy="4105275"/>
          </a:xfrm>
          <a:prstGeom prst="rect">
            <a:avLst/>
          </a:prstGeom>
          <a:ln>
            <a:solidFill>
              <a:schemeClr val="tx1"/>
            </a:solidFill>
          </a:ln>
          <a:effectLst>
            <a:outerShdw blurRad="50800" dist="38100" dir="2700000" algn="tl" rotWithShape="0">
              <a:prstClr val="black">
                <a:alpha val="40000"/>
              </a:prstClr>
            </a:outerShdw>
          </a:effectLst>
        </p:spPr>
      </p:pic>
      <p:pic>
        <p:nvPicPr>
          <p:cNvPr id="8" name="图片 7"/>
          <p:cNvPicPr>
            <a:picLocks noChangeAspect="1"/>
          </p:cNvPicPr>
          <p:nvPr/>
        </p:nvPicPr>
        <p:blipFill>
          <a:blip r:embed="rId4"/>
          <a:stretch>
            <a:fillRect/>
          </a:stretch>
        </p:blipFill>
        <p:spPr>
          <a:xfrm>
            <a:off x="6902127" y="866071"/>
            <a:ext cx="5499274" cy="2393982"/>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r>
              <a:rPr lang="en-US" altLang="zh-CN" sz="2400" b="1" spc="300" dirty="0">
                <a:solidFill>
                  <a:srgbClr val="1E6787"/>
                </a:solidFill>
                <a:latin typeface="微软雅黑" panose="020B0503020204020204" pitchFamily="34" charset="-122"/>
                <a:ea typeface="微软雅黑" panose="020B0503020204020204" pitchFamily="34" charset="-122"/>
              </a:rPr>
              <a:t> ⭐️</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581057"/>
          </a:xfrm>
          <a:prstGeom prst="rect">
            <a:avLst/>
          </a:prstGeom>
        </p:spPr>
        <p:txBody>
          <a:bodyPr wrap="square">
            <a:spAutoFit/>
          </a:bodyPr>
          <a:lstStyle/>
          <a:p>
            <a:pPr>
              <a:lnSpc>
                <a:spcPct val="150000"/>
              </a:lnSpc>
            </a:pPr>
            <a:r>
              <a:rPr lang="en-US" altLang="zh-CN" sz="2400" b="1" kern="100" dirty="0">
                <a:latin typeface="+mn-ea"/>
                <a:cs typeface="Times New Roman" panose="02020603050405020304" pitchFamily="18" charset="0"/>
              </a:rPr>
              <a:t>break </a:t>
            </a:r>
            <a:r>
              <a:rPr lang="zh-CN" altLang="en-US" sz="2400" b="1" kern="100" dirty="0">
                <a:latin typeface="+mn-ea"/>
                <a:cs typeface="Times New Roman" panose="02020603050405020304" pitchFamily="18" charset="0"/>
              </a:rPr>
              <a:t>和 </a:t>
            </a:r>
            <a:r>
              <a:rPr lang="en-US" altLang="zh-CN" sz="2400" b="1" kern="100" dirty="0">
                <a:latin typeface="+mn-ea"/>
                <a:cs typeface="Times New Roman" panose="02020603050405020304" pitchFamily="18" charset="0"/>
              </a:rPr>
              <a:t>continue </a:t>
            </a:r>
            <a:r>
              <a:rPr lang="zh-CN" altLang="en-US" sz="2400" b="1" kern="100" dirty="0">
                <a:latin typeface="+mn-ea"/>
                <a:cs typeface="Times New Roman" panose="02020603050405020304" pitchFamily="18" charset="0"/>
              </a:rPr>
              <a:t>语句</a:t>
            </a:r>
            <a:endParaRPr lang="en-US" altLang="zh-CN" sz="2400" kern="100" dirty="0">
              <a:latin typeface="+mn-ea"/>
              <a:cs typeface="Times New Roman" panose="02020603050405020304" pitchFamily="18" charset="0"/>
            </a:endParaRPr>
          </a:p>
        </p:txBody>
      </p:sp>
      <p:sp>
        <p:nvSpPr>
          <p:cNvPr id="2" name="矩形 1"/>
          <p:cNvSpPr/>
          <p:nvPr/>
        </p:nvSpPr>
        <p:spPr>
          <a:xfrm>
            <a:off x="215145" y="1605696"/>
            <a:ext cx="11612419" cy="2243050"/>
          </a:xfrm>
          <a:prstGeom prst="rect">
            <a:avLst/>
          </a:prstGeom>
        </p:spPr>
        <p:txBody>
          <a:bodyPr wrap="square">
            <a:spAutoFit/>
          </a:bodyPr>
          <a:lstStyle/>
          <a:p>
            <a:pPr>
              <a:lnSpc>
                <a:spcPct val="150000"/>
              </a:lnSpc>
            </a:pPr>
            <a:r>
              <a:rPr lang="en-US" altLang="zh-CN" sz="2400" dirty="0">
                <a:latin typeface="+mn-ea"/>
                <a:cs typeface="Times New Roman" panose="02020603050405020304" pitchFamily="18" charset="0"/>
              </a:rPr>
              <a:t>for</a:t>
            </a:r>
            <a:r>
              <a:rPr lang="zh-CN" altLang="zh-CN" sz="2400" dirty="0">
                <a:latin typeface="+mn-ea"/>
                <a:cs typeface="Times New Roman" panose="02020603050405020304" pitchFamily="18" charset="0"/>
              </a:rPr>
              <a:t>语句和</a:t>
            </a:r>
            <a:r>
              <a:rPr lang="en-US" altLang="zh-CN" sz="2400" dirty="0">
                <a:latin typeface="+mn-ea"/>
                <a:cs typeface="Times New Roman" panose="02020603050405020304" pitchFamily="18" charset="0"/>
              </a:rPr>
              <a:t>while</a:t>
            </a:r>
            <a:r>
              <a:rPr lang="zh-CN" altLang="zh-CN" sz="2400" dirty="0">
                <a:latin typeface="+mn-ea"/>
                <a:cs typeface="Times New Roman" panose="02020603050405020304" pitchFamily="18" charset="0"/>
              </a:rPr>
              <a:t>语句都是通过头部控制循环的执行，一旦进入循环体，就会完整地执行一遍其中的语句，然后再重复。实际中，我们也会遇到一些只执行循环体中的部分语句就结束循环或者立刻转去做下一次循环的情况，那么我们就需要用到循环控制语句</a:t>
            </a:r>
            <a:r>
              <a:rPr lang="en-US" altLang="zh-CN" sz="2400" dirty="0">
                <a:latin typeface="+mn-ea"/>
                <a:cs typeface="Times New Roman" panose="02020603050405020304" pitchFamily="18" charset="0"/>
              </a:rPr>
              <a:t>break</a:t>
            </a:r>
            <a:r>
              <a:rPr lang="zh-CN" altLang="zh-CN" sz="2400" dirty="0">
                <a:latin typeface="+mn-ea"/>
                <a:cs typeface="Times New Roman" panose="02020603050405020304" pitchFamily="18" charset="0"/>
              </a:rPr>
              <a:t>和</a:t>
            </a:r>
            <a:r>
              <a:rPr lang="en-US" altLang="zh-CN" sz="2400" dirty="0">
                <a:latin typeface="+mn-ea"/>
                <a:cs typeface="Times New Roman" panose="02020603050405020304" pitchFamily="18" charset="0"/>
              </a:rPr>
              <a:t>continue</a:t>
            </a:r>
            <a:r>
              <a:rPr lang="zh-CN" altLang="en-US" sz="2400" dirty="0">
                <a:latin typeface="+mn-ea"/>
                <a:cs typeface="Times New Roman" panose="02020603050405020304" pitchFamily="18" charset="0"/>
              </a:rPr>
              <a:t>。</a:t>
            </a:r>
            <a:endParaRPr lang="zh-CN" altLang="en-US" sz="2400" dirty="0">
              <a:latin typeface="+mn-ea"/>
            </a:endParaRPr>
          </a:p>
        </p:txBody>
      </p:sp>
      <p:pic>
        <p:nvPicPr>
          <p:cNvPr id="13316" name="Picture 4" descr="Mastering The Python For Loop Continue Statement - Code With C">
            <a:extLst>
              <a:ext uri="{FF2B5EF4-FFF2-40B4-BE49-F238E27FC236}">
                <a16:creationId xmlns:a16="http://schemas.microsoft.com/office/drawing/2014/main" id="{D720C4E8-747E-2496-B292-4A7237443E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9118" y="3663020"/>
            <a:ext cx="5552501" cy="28767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transition>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581057"/>
          </a:xfrm>
          <a:prstGeom prst="rect">
            <a:avLst/>
          </a:prstGeom>
        </p:spPr>
        <p:txBody>
          <a:bodyPr wrap="square">
            <a:spAutoFit/>
          </a:bodyPr>
          <a:lstStyle/>
          <a:p>
            <a:pPr>
              <a:lnSpc>
                <a:spcPct val="150000"/>
              </a:lnSpc>
            </a:pPr>
            <a:r>
              <a:rPr lang="en-US" altLang="zh-CN" sz="2400" b="1" kern="100" dirty="0">
                <a:latin typeface="+mn-ea"/>
                <a:cs typeface="Times New Roman" panose="02020603050405020304" pitchFamily="18" charset="0"/>
              </a:rPr>
              <a:t>break </a:t>
            </a:r>
            <a:r>
              <a:rPr lang="zh-CN" altLang="en-US" sz="2400" b="1" kern="100" dirty="0">
                <a:latin typeface="+mn-ea"/>
                <a:cs typeface="Times New Roman" panose="02020603050405020304" pitchFamily="18" charset="0"/>
              </a:rPr>
              <a:t>和 </a:t>
            </a:r>
            <a:r>
              <a:rPr lang="en-US" altLang="zh-CN" sz="2400" b="1" kern="100" dirty="0">
                <a:latin typeface="+mn-ea"/>
                <a:cs typeface="Times New Roman" panose="02020603050405020304" pitchFamily="18" charset="0"/>
              </a:rPr>
              <a:t>continue </a:t>
            </a:r>
            <a:r>
              <a:rPr lang="zh-CN" altLang="en-US" sz="2400" b="1" kern="100" dirty="0">
                <a:latin typeface="+mn-ea"/>
                <a:cs typeface="Times New Roman" panose="02020603050405020304" pitchFamily="18" charset="0"/>
              </a:rPr>
              <a:t>语句</a:t>
            </a:r>
            <a:endParaRPr lang="en-US" altLang="zh-CN" sz="2400" kern="100" dirty="0">
              <a:latin typeface="+mn-ea"/>
              <a:cs typeface="Times New Roman" panose="02020603050405020304" pitchFamily="18" charset="0"/>
            </a:endParaRPr>
          </a:p>
        </p:txBody>
      </p:sp>
      <p:graphicFrame>
        <p:nvGraphicFramePr>
          <p:cNvPr id="5" name="表格 4"/>
          <p:cNvGraphicFramePr>
            <a:graphicFrameLocks noGrp="1"/>
          </p:cNvGraphicFramePr>
          <p:nvPr/>
        </p:nvGraphicFramePr>
        <p:xfrm>
          <a:off x="387626" y="1605696"/>
          <a:ext cx="11479696" cy="5029491"/>
        </p:xfrm>
        <a:graphic>
          <a:graphicData uri="http://schemas.openxmlformats.org/drawingml/2006/table">
            <a:tbl>
              <a:tblPr firstRow="1" firstCol="1" bandRow="1">
                <a:tableStyleId>{3B4B98B0-60AC-42C2-AFA5-B58CD77FA1E5}</a:tableStyleId>
              </a:tblPr>
              <a:tblGrid>
                <a:gridCol w="5739848">
                  <a:extLst>
                    <a:ext uri="{9D8B030D-6E8A-4147-A177-3AD203B41FA5}">
                      <a16:colId xmlns:a16="http://schemas.microsoft.com/office/drawing/2014/main" val="20000"/>
                    </a:ext>
                  </a:extLst>
                </a:gridCol>
                <a:gridCol w="5739848">
                  <a:extLst>
                    <a:ext uri="{9D8B030D-6E8A-4147-A177-3AD203B41FA5}">
                      <a16:colId xmlns:a16="http://schemas.microsoft.com/office/drawing/2014/main" val="20001"/>
                    </a:ext>
                  </a:extLst>
                </a:gridCol>
              </a:tblGrid>
              <a:tr h="2065298">
                <a:tc>
                  <a:txBody>
                    <a:bodyPr/>
                    <a:lstStyle/>
                    <a:p>
                      <a:pPr algn="l">
                        <a:lnSpc>
                          <a:spcPct val="150000"/>
                        </a:lnSpc>
                        <a:spcAft>
                          <a:spcPts val="0"/>
                        </a:spcAft>
                      </a:pPr>
                      <a:r>
                        <a:rPr lang="en-US" sz="2000" b="0" kern="100" dirty="0">
                          <a:effectLst/>
                          <a:latin typeface="Consolas" panose="020B0609020204030204" pitchFamily="49" charset="0"/>
                        </a:rPr>
                        <a:t>for </a:t>
                      </a:r>
                      <a:r>
                        <a:rPr lang="en-US" sz="2000" b="0" kern="100" dirty="0" err="1">
                          <a:effectLst/>
                          <a:latin typeface="Consolas" panose="020B0609020204030204" pitchFamily="49" charset="0"/>
                        </a:rPr>
                        <a:t>i</a:t>
                      </a:r>
                      <a:r>
                        <a:rPr lang="en-US" sz="2000" b="0" kern="100" dirty="0">
                          <a:effectLst/>
                          <a:latin typeface="Consolas" panose="020B0609020204030204" pitchFamily="49" charset="0"/>
                        </a:rPr>
                        <a:t> in range(1, 10+1):</a:t>
                      </a:r>
                    </a:p>
                    <a:p>
                      <a:pPr algn="l">
                        <a:lnSpc>
                          <a:spcPct val="150000"/>
                        </a:lnSpc>
                        <a:spcAft>
                          <a:spcPts val="0"/>
                        </a:spcAft>
                      </a:pPr>
                      <a:r>
                        <a:rPr lang="en-US" sz="2000" b="0" kern="100" dirty="0">
                          <a:effectLst/>
                          <a:latin typeface="Consolas" panose="020B0609020204030204" pitchFamily="49" charset="0"/>
                        </a:rPr>
                        <a:t>    if </a:t>
                      </a:r>
                      <a:r>
                        <a:rPr lang="en-US" sz="2000" b="0" kern="100" dirty="0" err="1">
                          <a:effectLst/>
                          <a:latin typeface="Consolas" panose="020B0609020204030204" pitchFamily="49" charset="0"/>
                        </a:rPr>
                        <a:t>i</a:t>
                      </a:r>
                      <a:r>
                        <a:rPr lang="en-US" sz="2000" b="0" kern="100" dirty="0">
                          <a:effectLst/>
                          <a:latin typeface="Consolas" panose="020B0609020204030204" pitchFamily="49" charset="0"/>
                        </a:rPr>
                        <a:t> % 3 == 0:</a:t>
                      </a:r>
                      <a:endParaRPr lang="zh-CN" sz="2000" b="0" kern="100" dirty="0">
                        <a:effectLst/>
                        <a:latin typeface="Consolas" panose="020B0609020204030204" pitchFamily="49" charset="0"/>
                      </a:endParaRPr>
                    </a:p>
                    <a:p>
                      <a:pPr algn="l">
                        <a:lnSpc>
                          <a:spcPct val="150000"/>
                        </a:lnSpc>
                        <a:spcAft>
                          <a:spcPts val="0"/>
                        </a:spcAft>
                      </a:pPr>
                      <a:r>
                        <a:rPr lang="en-US" sz="2000" b="0" kern="100" dirty="0">
                          <a:effectLst/>
                          <a:latin typeface="Consolas" panose="020B0609020204030204" pitchFamily="49" charset="0"/>
                        </a:rPr>
                        <a:t>        break</a:t>
                      </a:r>
                      <a:endParaRPr lang="zh-CN" sz="2000" b="0" kern="100" dirty="0">
                        <a:effectLst/>
                        <a:latin typeface="Consolas" panose="020B0609020204030204" pitchFamily="49" charset="0"/>
                      </a:endParaRPr>
                    </a:p>
                    <a:p>
                      <a:pPr algn="l">
                        <a:lnSpc>
                          <a:spcPct val="150000"/>
                        </a:lnSpc>
                        <a:spcAft>
                          <a:spcPts val="0"/>
                        </a:spcAft>
                      </a:pPr>
                      <a:r>
                        <a:rPr lang="en-US" sz="2000" b="0" kern="100" dirty="0">
                          <a:effectLst/>
                          <a:latin typeface="Consolas" panose="020B0609020204030204" pitchFamily="49" charset="0"/>
                        </a:rPr>
                        <a:t>    print(</a:t>
                      </a:r>
                      <a:r>
                        <a:rPr lang="en-US" sz="2000" b="0" kern="100" dirty="0" err="1">
                          <a:effectLst/>
                          <a:latin typeface="Consolas" panose="020B0609020204030204" pitchFamily="49" charset="0"/>
                        </a:rPr>
                        <a:t>i</a:t>
                      </a:r>
                      <a:r>
                        <a:rPr lang="en-US" sz="2000" b="0" kern="100" dirty="0">
                          <a:effectLst/>
                          <a:latin typeface="Consolas" panose="020B0609020204030204" pitchFamily="49" charset="0"/>
                        </a:rPr>
                        <a:t>, end='  ')</a:t>
                      </a:r>
                      <a:endParaRPr lang="zh-CN" sz="2000" b="0" kern="100" dirty="0">
                        <a:solidFill>
                          <a:schemeClr val="tx1"/>
                        </a:solidFill>
                        <a:effectLst/>
                        <a:latin typeface="Consolas" panose="020B0609020204030204" pitchFamily="49" charset="0"/>
                        <a:ea typeface="+mn-ea"/>
                        <a:cs typeface="Times New Roman" panose="02020603050405020304" pitchFamily="18" charset="0"/>
                      </a:endParaRPr>
                    </a:p>
                  </a:txBody>
                  <a:tcPr marL="68580" marR="68580" marT="0" marB="0" anchor="ctr"/>
                </a:tc>
                <a:tc>
                  <a:txBody>
                    <a:bodyPr/>
                    <a:lstStyle/>
                    <a:p>
                      <a:pPr algn="l">
                        <a:lnSpc>
                          <a:spcPct val="150000"/>
                        </a:lnSpc>
                        <a:spcAft>
                          <a:spcPts val="0"/>
                        </a:spcAft>
                      </a:pPr>
                      <a:r>
                        <a:rPr lang="en-US" sz="2000" b="0" kern="100" dirty="0">
                          <a:effectLst/>
                          <a:latin typeface="Consolas" panose="020B0609020204030204" pitchFamily="49" charset="0"/>
                        </a:rPr>
                        <a:t>for </a:t>
                      </a:r>
                      <a:r>
                        <a:rPr lang="en-US" sz="2000" b="0" kern="100" dirty="0" err="1">
                          <a:effectLst/>
                          <a:latin typeface="Consolas" panose="020B0609020204030204" pitchFamily="49" charset="0"/>
                        </a:rPr>
                        <a:t>i</a:t>
                      </a:r>
                      <a:r>
                        <a:rPr lang="en-US" sz="2000" b="0" kern="100" dirty="0">
                          <a:effectLst/>
                          <a:latin typeface="Consolas" panose="020B0609020204030204" pitchFamily="49" charset="0"/>
                        </a:rPr>
                        <a:t> in range(1, 10+1):</a:t>
                      </a:r>
                      <a:endParaRPr lang="zh-CN" sz="2000" b="0" kern="100" dirty="0">
                        <a:effectLst/>
                        <a:latin typeface="Consolas" panose="020B0609020204030204" pitchFamily="49" charset="0"/>
                      </a:endParaRPr>
                    </a:p>
                    <a:p>
                      <a:pPr algn="l">
                        <a:lnSpc>
                          <a:spcPct val="150000"/>
                        </a:lnSpc>
                        <a:spcAft>
                          <a:spcPts val="0"/>
                        </a:spcAft>
                      </a:pPr>
                      <a:r>
                        <a:rPr lang="en-US" sz="2000" b="0" kern="100" dirty="0">
                          <a:effectLst/>
                          <a:latin typeface="Consolas" panose="020B0609020204030204" pitchFamily="49" charset="0"/>
                        </a:rPr>
                        <a:t>    if </a:t>
                      </a:r>
                      <a:r>
                        <a:rPr lang="en-US" sz="2000" b="0" kern="100" dirty="0" err="1">
                          <a:effectLst/>
                          <a:latin typeface="Consolas" panose="020B0609020204030204" pitchFamily="49" charset="0"/>
                        </a:rPr>
                        <a:t>i</a:t>
                      </a:r>
                      <a:r>
                        <a:rPr lang="en-US" sz="2000" b="0" kern="100" dirty="0">
                          <a:effectLst/>
                          <a:latin typeface="Consolas" panose="020B0609020204030204" pitchFamily="49" charset="0"/>
                        </a:rPr>
                        <a:t> % 3 == 0:</a:t>
                      </a:r>
                      <a:endParaRPr lang="zh-CN" sz="2000" b="0" kern="100" dirty="0">
                        <a:effectLst/>
                        <a:latin typeface="Consolas" panose="020B0609020204030204" pitchFamily="49" charset="0"/>
                      </a:endParaRPr>
                    </a:p>
                    <a:p>
                      <a:pPr algn="l">
                        <a:lnSpc>
                          <a:spcPct val="150000"/>
                        </a:lnSpc>
                        <a:spcAft>
                          <a:spcPts val="0"/>
                        </a:spcAft>
                      </a:pPr>
                      <a:r>
                        <a:rPr lang="en-US" sz="2000" b="0" kern="100" dirty="0">
                          <a:effectLst/>
                          <a:latin typeface="Consolas" panose="020B0609020204030204" pitchFamily="49" charset="0"/>
                        </a:rPr>
                        <a:t>        continue</a:t>
                      </a:r>
                      <a:endParaRPr lang="zh-CN" sz="2000" b="0" kern="100" dirty="0">
                        <a:effectLst/>
                        <a:latin typeface="Consolas" panose="020B0609020204030204" pitchFamily="49" charset="0"/>
                      </a:endParaRPr>
                    </a:p>
                    <a:p>
                      <a:pPr algn="l">
                        <a:lnSpc>
                          <a:spcPct val="150000"/>
                        </a:lnSpc>
                        <a:spcAft>
                          <a:spcPts val="0"/>
                        </a:spcAft>
                      </a:pPr>
                      <a:r>
                        <a:rPr lang="en-US" sz="2000" b="0" kern="100" dirty="0">
                          <a:effectLst/>
                          <a:latin typeface="Consolas" panose="020B0609020204030204" pitchFamily="49" charset="0"/>
                        </a:rPr>
                        <a:t>    print(</a:t>
                      </a:r>
                      <a:r>
                        <a:rPr lang="en-US" sz="2000" b="0" kern="100" dirty="0" err="1">
                          <a:effectLst/>
                          <a:latin typeface="Consolas" panose="020B0609020204030204" pitchFamily="49" charset="0"/>
                        </a:rPr>
                        <a:t>i</a:t>
                      </a:r>
                      <a:r>
                        <a:rPr lang="en-US" sz="2000" b="0" kern="100" dirty="0">
                          <a:effectLst/>
                          <a:latin typeface="Consolas" panose="020B0609020204030204" pitchFamily="49" charset="0"/>
                        </a:rPr>
                        <a:t>, end='  ')</a:t>
                      </a:r>
                      <a:endParaRPr lang="zh-CN" sz="2000" b="0" kern="100" dirty="0">
                        <a:solidFill>
                          <a:schemeClr val="tx1"/>
                        </a:solidFill>
                        <a:effectLst/>
                        <a:latin typeface="Consolas" panose="020B0609020204030204" pitchFamily="49"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732041">
                <a:tc>
                  <a:txBody>
                    <a:bodyPr/>
                    <a:lstStyle/>
                    <a:p>
                      <a:pPr algn="l">
                        <a:lnSpc>
                          <a:spcPct val="150000"/>
                        </a:lnSpc>
                        <a:spcAft>
                          <a:spcPts val="0"/>
                        </a:spcAft>
                      </a:pPr>
                      <a:r>
                        <a:rPr lang="zh-CN" sz="2000" b="0" kern="100" dirty="0">
                          <a:effectLst/>
                          <a:latin typeface="Consolas" panose="020B0609020204030204" pitchFamily="49" charset="0"/>
                        </a:rPr>
                        <a:t>输出：</a:t>
                      </a:r>
                      <a:r>
                        <a:rPr lang="en-US" sz="2000" b="0" kern="100" dirty="0">
                          <a:effectLst/>
                          <a:latin typeface="Consolas" panose="020B0609020204030204" pitchFamily="49" charset="0"/>
                        </a:rPr>
                        <a:t>1  2</a:t>
                      </a:r>
                      <a:endParaRPr lang="zh-CN" sz="2000" b="0" kern="100" dirty="0">
                        <a:solidFill>
                          <a:schemeClr val="tx1"/>
                        </a:solidFill>
                        <a:effectLst/>
                        <a:latin typeface="Consolas" panose="020B0609020204030204" pitchFamily="49" charset="0"/>
                        <a:ea typeface="+mn-ea"/>
                        <a:cs typeface="Times New Roman" panose="02020603050405020304" pitchFamily="18" charset="0"/>
                      </a:endParaRPr>
                    </a:p>
                  </a:txBody>
                  <a:tcPr marL="68580" marR="68580" marT="0" marB="0" anchor="ctr"/>
                </a:tc>
                <a:tc>
                  <a:txBody>
                    <a:bodyPr/>
                    <a:lstStyle/>
                    <a:p>
                      <a:pPr algn="l">
                        <a:lnSpc>
                          <a:spcPct val="150000"/>
                        </a:lnSpc>
                        <a:spcAft>
                          <a:spcPts val="0"/>
                        </a:spcAft>
                      </a:pPr>
                      <a:r>
                        <a:rPr lang="zh-CN" sz="2000" b="0" kern="100" dirty="0">
                          <a:effectLst/>
                          <a:latin typeface="Consolas" panose="020B0609020204030204" pitchFamily="49" charset="0"/>
                        </a:rPr>
                        <a:t>输出：</a:t>
                      </a:r>
                      <a:r>
                        <a:rPr lang="en-US" sz="2000" b="0" kern="100" dirty="0">
                          <a:effectLst/>
                          <a:latin typeface="Consolas" panose="020B0609020204030204" pitchFamily="49" charset="0"/>
                        </a:rPr>
                        <a:t>1  2  4  5  7  8  10</a:t>
                      </a:r>
                      <a:endParaRPr lang="zh-CN" sz="2000" b="0" kern="100" dirty="0">
                        <a:solidFill>
                          <a:schemeClr val="tx1"/>
                        </a:solidFill>
                        <a:effectLst/>
                        <a:latin typeface="Consolas" panose="020B0609020204030204" pitchFamily="49"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887867">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zh-CN" sz="2000" b="0" kern="1200" dirty="0">
                          <a:solidFill>
                            <a:schemeClr val="tx1"/>
                          </a:solidFill>
                          <a:effectLst/>
                          <a:latin typeface="+mn-ea"/>
                          <a:ea typeface="+mn-ea"/>
                          <a:cs typeface="+mn-cs"/>
                        </a:rPr>
                        <a:t>当</a:t>
                      </a:r>
                      <a:r>
                        <a:rPr lang="en-US" altLang="zh-CN" sz="2000" b="0" kern="1200" dirty="0" err="1">
                          <a:solidFill>
                            <a:schemeClr val="tx1"/>
                          </a:solidFill>
                          <a:effectLst/>
                          <a:latin typeface="+mn-ea"/>
                          <a:ea typeface="+mn-ea"/>
                          <a:cs typeface="+mn-cs"/>
                        </a:rPr>
                        <a:t>i</a:t>
                      </a:r>
                      <a:r>
                        <a:rPr lang="zh-CN" altLang="zh-CN" sz="2000" b="0" kern="1200" dirty="0">
                          <a:solidFill>
                            <a:schemeClr val="tx1"/>
                          </a:solidFill>
                          <a:effectLst/>
                          <a:latin typeface="+mn-ea"/>
                          <a:ea typeface="+mn-ea"/>
                          <a:cs typeface="+mn-cs"/>
                        </a:rPr>
                        <a:t>是</a:t>
                      </a:r>
                      <a:r>
                        <a:rPr lang="en-US" altLang="zh-CN" sz="2000" b="0" kern="1200" dirty="0">
                          <a:solidFill>
                            <a:schemeClr val="tx1"/>
                          </a:solidFill>
                          <a:effectLst/>
                          <a:latin typeface="+mn-ea"/>
                          <a:ea typeface="+mn-ea"/>
                          <a:cs typeface="+mn-cs"/>
                        </a:rPr>
                        <a:t>3</a:t>
                      </a:r>
                      <a:r>
                        <a:rPr lang="zh-CN" altLang="zh-CN" sz="2000" b="0" kern="1200" dirty="0">
                          <a:solidFill>
                            <a:schemeClr val="tx1"/>
                          </a:solidFill>
                          <a:effectLst/>
                          <a:latin typeface="+mn-ea"/>
                          <a:ea typeface="+mn-ea"/>
                          <a:cs typeface="+mn-cs"/>
                        </a:rPr>
                        <a:t>的倍数的时候，执行</a:t>
                      </a:r>
                      <a:r>
                        <a:rPr lang="en-US" altLang="zh-CN" sz="2000" b="0" kern="1200" dirty="0">
                          <a:solidFill>
                            <a:schemeClr val="tx1"/>
                          </a:solidFill>
                          <a:effectLst/>
                          <a:latin typeface="+mn-ea"/>
                          <a:ea typeface="+mn-ea"/>
                          <a:cs typeface="+mn-cs"/>
                        </a:rPr>
                        <a:t>break</a:t>
                      </a:r>
                      <a:r>
                        <a:rPr lang="zh-CN" altLang="zh-CN" sz="2000" b="0" kern="1200" dirty="0">
                          <a:solidFill>
                            <a:schemeClr val="tx1"/>
                          </a:solidFill>
                          <a:effectLst/>
                          <a:latin typeface="+mn-ea"/>
                          <a:ea typeface="+mn-ea"/>
                          <a:cs typeface="+mn-cs"/>
                        </a:rPr>
                        <a:t>语句。</a:t>
                      </a:r>
                      <a:r>
                        <a:rPr lang="en-US" altLang="zh-CN" sz="2000" b="0" kern="1200" dirty="0">
                          <a:solidFill>
                            <a:schemeClr val="tx1"/>
                          </a:solidFill>
                          <a:effectLst/>
                          <a:latin typeface="+mn-ea"/>
                          <a:ea typeface="+mn-ea"/>
                          <a:cs typeface="+mn-cs"/>
                        </a:rPr>
                        <a:t>break</a:t>
                      </a:r>
                      <a:r>
                        <a:rPr lang="zh-CN" altLang="zh-CN" sz="2000" b="0" kern="1200" dirty="0">
                          <a:solidFill>
                            <a:schemeClr val="tx1"/>
                          </a:solidFill>
                          <a:effectLst/>
                          <a:latin typeface="+mn-ea"/>
                          <a:ea typeface="+mn-ea"/>
                          <a:cs typeface="+mn-cs"/>
                        </a:rPr>
                        <a:t>语句的作用是</a:t>
                      </a:r>
                      <a:r>
                        <a:rPr lang="zh-CN" altLang="zh-CN" sz="2000" b="0" kern="1200" dirty="0">
                          <a:solidFill>
                            <a:srgbClr val="FF0000"/>
                          </a:solidFill>
                          <a:effectLst/>
                          <a:latin typeface="+mn-ea"/>
                          <a:ea typeface="+mn-ea"/>
                          <a:cs typeface="+mn-cs"/>
                        </a:rPr>
                        <a:t>立刻结束整个</a:t>
                      </a:r>
                      <a:r>
                        <a:rPr lang="en-US" altLang="zh-CN" sz="2000" b="0" kern="1200" dirty="0">
                          <a:solidFill>
                            <a:srgbClr val="FF0000"/>
                          </a:solidFill>
                          <a:effectLst/>
                          <a:latin typeface="+mn-ea"/>
                          <a:ea typeface="+mn-ea"/>
                          <a:cs typeface="+mn-cs"/>
                        </a:rPr>
                        <a:t>for</a:t>
                      </a:r>
                      <a:r>
                        <a:rPr lang="zh-CN" altLang="zh-CN" sz="2000" b="0" kern="1200" dirty="0">
                          <a:solidFill>
                            <a:srgbClr val="FF0000"/>
                          </a:solidFill>
                          <a:effectLst/>
                          <a:latin typeface="+mn-ea"/>
                          <a:ea typeface="+mn-ea"/>
                          <a:cs typeface="+mn-cs"/>
                        </a:rPr>
                        <a:t>循环</a:t>
                      </a:r>
                      <a:r>
                        <a:rPr lang="zh-CN" altLang="zh-CN" sz="2000" b="0" kern="1200" dirty="0">
                          <a:solidFill>
                            <a:schemeClr val="tx1"/>
                          </a:solidFill>
                          <a:effectLst/>
                          <a:latin typeface="+mn-ea"/>
                          <a:ea typeface="+mn-ea"/>
                          <a:cs typeface="+mn-cs"/>
                        </a:rPr>
                        <a:t>，因此输出只有</a:t>
                      </a:r>
                      <a:r>
                        <a:rPr lang="en-US" altLang="zh-CN" sz="2000" b="0" kern="1200" dirty="0">
                          <a:solidFill>
                            <a:schemeClr val="tx1"/>
                          </a:solidFill>
                          <a:effectLst/>
                          <a:latin typeface="+mn-ea"/>
                          <a:ea typeface="+mn-ea"/>
                          <a:cs typeface="+mn-cs"/>
                        </a:rPr>
                        <a:t>1</a:t>
                      </a:r>
                      <a:r>
                        <a:rPr lang="zh-CN" altLang="zh-CN" sz="2000" b="0" kern="1200" dirty="0">
                          <a:solidFill>
                            <a:schemeClr val="tx1"/>
                          </a:solidFill>
                          <a:effectLst/>
                          <a:latin typeface="+mn-ea"/>
                          <a:ea typeface="+mn-ea"/>
                          <a:cs typeface="+mn-cs"/>
                        </a:rPr>
                        <a:t>和</a:t>
                      </a:r>
                      <a:r>
                        <a:rPr lang="en-US" altLang="zh-CN" sz="2000" b="0" kern="1200" dirty="0">
                          <a:solidFill>
                            <a:schemeClr val="tx1"/>
                          </a:solidFill>
                          <a:effectLst/>
                          <a:latin typeface="+mn-ea"/>
                          <a:ea typeface="+mn-ea"/>
                          <a:cs typeface="+mn-cs"/>
                        </a:rPr>
                        <a:t>2</a:t>
                      </a:r>
                      <a:r>
                        <a:rPr lang="zh-CN" altLang="zh-CN" sz="2000" b="0" kern="1200" dirty="0">
                          <a:solidFill>
                            <a:schemeClr val="tx1"/>
                          </a:solidFill>
                          <a:effectLst/>
                          <a:latin typeface="+mn-ea"/>
                          <a:ea typeface="+mn-ea"/>
                          <a:cs typeface="+mn-cs"/>
                        </a:rPr>
                        <a:t>两个数字。</a:t>
                      </a:r>
                      <a:endParaRPr lang="zh-CN" sz="2000" b="0" kern="100" dirty="0">
                        <a:solidFill>
                          <a:schemeClr val="tx1"/>
                        </a:solidFill>
                        <a:effectLst/>
                        <a:latin typeface="+mn-ea"/>
                        <a:ea typeface="+mn-ea"/>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zh-CN" sz="2000" b="0" kern="1200" dirty="0">
                          <a:solidFill>
                            <a:schemeClr val="tx1"/>
                          </a:solidFill>
                          <a:effectLst/>
                          <a:latin typeface="+mn-ea"/>
                          <a:ea typeface="+mn-ea"/>
                          <a:cs typeface="+mn-cs"/>
                        </a:rPr>
                        <a:t>当</a:t>
                      </a:r>
                      <a:r>
                        <a:rPr lang="en-US" altLang="zh-CN" sz="2000" b="0" kern="1200" dirty="0" err="1">
                          <a:solidFill>
                            <a:schemeClr val="tx1"/>
                          </a:solidFill>
                          <a:effectLst/>
                          <a:latin typeface="+mn-ea"/>
                          <a:ea typeface="+mn-ea"/>
                          <a:cs typeface="+mn-cs"/>
                        </a:rPr>
                        <a:t>i</a:t>
                      </a:r>
                      <a:r>
                        <a:rPr lang="zh-CN" altLang="zh-CN" sz="2000" b="0" kern="1200" dirty="0">
                          <a:solidFill>
                            <a:schemeClr val="tx1"/>
                          </a:solidFill>
                          <a:effectLst/>
                          <a:latin typeface="+mn-ea"/>
                          <a:ea typeface="+mn-ea"/>
                          <a:cs typeface="+mn-cs"/>
                        </a:rPr>
                        <a:t>是</a:t>
                      </a:r>
                      <a:r>
                        <a:rPr lang="en-US" altLang="zh-CN" sz="2000" b="0" kern="1200" dirty="0">
                          <a:solidFill>
                            <a:schemeClr val="tx1"/>
                          </a:solidFill>
                          <a:effectLst/>
                          <a:latin typeface="+mn-ea"/>
                          <a:ea typeface="+mn-ea"/>
                          <a:cs typeface="+mn-cs"/>
                        </a:rPr>
                        <a:t>3</a:t>
                      </a:r>
                      <a:r>
                        <a:rPr lang="zh-CN" altLang="zh-CN" sz="2000" b="0" kern="1200" dirty="0">
                          <a:solidFill>
                            <a:schemeClr val="tx1"/>
                          </a:solidFill>
                          <a:effectLst/>
                          <a:latin typeface="+mn-ea"/>
                          <a:ea typeface="+mn-ea"/>
                          <a:cs typeface="+mn-cs"/>
                        </a:rPr>
                        <a:t>的倍数的时候，执行</a:t>
                      </a:r>
                      <a:r>
                        <a:rPr lang="en-US" altLang="zh-CN" sz="2000" b="0" kern="1200" dirty="0">
                          <a:solidFill>
                            <a:schemeClr val="tx1"/>
                          </a:solidFill>
                          <a:effectLst/>
                          <a:latin typeface="+mn-ea"/>
                          <a:ea typeface="+mn-ea"/>
                          <a:cs typeface="+mn-cs"/>
                        </a:rPr>
                        <a:t>continue</a:t>
                      </a:r>
                      <a:r>
                        <a:rPr lang="zh-CN" altLang="zh-CN" sz="2000" b="0" kern="1200" dirty="0">
                          <a:solidFill>
                            <a:schemeClr val="tx1"/>
                          </a:solidFill>
                          <a:effectLst/>
                          <a:latin typeface="+mn-ea"/>
                          <a:ea typeface="+mn-ea"/>
                          <a:cs typeface="+mn-cs"/>
                        </a:rPr>
                        <a:t>语句。</a:t>
                      </a:r>
                      <a:r>
                        <a:rPr lang="en-US" altLang="zh-CN" sz="2000" b="0" kern="1200" dirty="0">
                          <a:solidFill>
                            <a:schemeClr val="tx1"/>
                          </a:solidFill>
                          <a:effectLst/>
                          <a:latin typeface="+mn-ea"/>
                          <a:ea typeface="+mn-ea"/>
                          <a:cs typeface="+mn-cs"/>
                        </a:rPr>
                        <a:t>continue</a:t>
                      </a:r>
                      <a:r>
                        <a:rPr lang="zh-CN" altLang="zh-CN" sz="2000" b="0" kern="1200" dirty="0">
                          <a:solidFill>
                            <a:schemeClr val="tx1"/>
                          </a:solidFill>
                          <a:effectLst/>
                          <a:latin typeface="+mn-ea"/>
                          <a:ea typeface="+mn-ea"/>
                          <a:cs typeface="+mn-cs"/>
                        </a:rPr>
                        <a:t>语句的作用是</a:t>
                      </a:r>
                      <a:r>
                        <a:rPr lang="zh-CN" altLang="zh-CN" sz="2000" b="0" kern="1200" dirty="0">
                          <a:solidFill>
                            <a:srgbClr val="FF0000"/>
                          </a:solidFill>
                          <a:effectLst/>
                          <a:latin typeface="+mn-ea"/>
                          <a:ea typeface="+mn-ea"/>
                          <a:cs typeface="+mn-cs"/>
                        </a:rPr>
                        <a:t>结束这一轮的循环</a:t>
                      </a:r>
                      <a:r>
                        <a:rPr lang="zh-CN" altLang="zh-CN" sz="2000" b="0" kern="1200" dirty="0">
                          <a:solidFill>
                            <a:schemeClr val="tx1"/>
                          </a:solidFill>
                          <a:effectLst/>
                          <a:latin typeface="+mn-ea"/>
                          <a:ea typeface="+mn-ea"/>
                          <a:cs typeface="+mn-cs"/>
                        </a:rPr>
                        <a:t>，程序跳转到循环头部，根据头部的要求继续，因此输出不是</a:t>
                      </a:r>
                      <a:r>
                        <a:rPr lang="en-US" altLang="zh-CN" sz="2000" b="0" kern="1200" dirty="0">
                          <a:solidFill>
                            <a:schemeClr val="tx1"/>
                          </a:solidFill>
                          <a:effectLst/>
                          <a:latin typeface="+mn-ea"/>
                          <a:ea typeface="+mn-ea"/>
                          <a:cs typeface="+mn-cs"/>
                        </a:rPr>
                        <a:t>3</a:t>
                      </a:r>
                      <a:r>
                        <a:rPr lang="zh-CN" altLang="zh-CN" sz="2000" b="0" kern="1200" dirty="0">
                          <a:solidFill>
                            <a:schemeClr val="tx1"/>
                          </a:solidFill>
                          <a:effectLst/>
                          <a:latin typeface="+mn-ea"/>
                          <a:ea typeface="+mn-ea"/>
                          <a:cs typeface="+mn-cs"/>
                        </a:rPr>
                        <a:t>的倍数的所有数字。</a:t>
                      </a:r>
                    </a:p>
                    <a:p>
                      <a:pPr algn="ctr">
                        <a:lnSpc>
                          <a:spcPct val="150000"/>
                        </a:lnSpc>
                        <a:spcAft>
                          <a:spcPts val="0"/>
                        </a:spcAft>
                      </a:pPr>
                      <a:endParaRPr lang="zh-CN" sz="2000" b="0" kern="100" dirty="0">
                        <a:solidFill>
                          <a:schemeClr val="tx1"/>
                        </a:solidFill>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bl>
          </a:graphicData>
        </a:graphic>
      </p:graphicFrame>
    </p:spTree>
  </p:cSld>
  <p:clrMapOvr>
    <a:masterClrMapping/>
  </p:clrMapOvr>
  <p:transition spd="slow">
    <p:random/>
  </p:transition>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r>
              <a:rPr lang="en-US" altLang="zh-CN" sz="2400" b="1" spc="300" dirty="0">
                <a:solidFill>
                  <a:srgbClr val="1E6787"/>
                </a:solidFill>
                <a:latin typeface="微软雅黑" panose="020B0503020204020204" pitchFamily="34" charset="-122"/>
                <a:ea typeface="微软雅黑" panose="020B0503020204020204" pitchFamily="34" charset="-122"/>
              </a:rPr>
              <a:t> ⭐️</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684916" y="866072"/>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1135054"/>
          </a:xfrm>
          <a:prstGeom prst="rect">
            <a:avLst/>
          </a:prstGeom>
        </p:spPr>
        <p:txBody>
          <a:bodyPr wrap="square">
            <a:spAutoFit/>
          </a:bodyPr>
          <a:lstStyle/>
          <a:p>
            <a:pPr>
              <a:lnSpc>
                <a:spcPct val="150000"/>
              </a:lnSpc>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zh-CN" sz="2400" dirty="0">
                <a:latin typeface="+mn-ea"/>
              </a:rPr>
              <a:t>判断一个正整数</a:t>
            </a:r>
            <a:r>
              <a:rPr lang="en-US" altLang="zh-CN" sz="2400" dirty="0">
                <a:latin typeface="+mn-ea"/>
              </a:rPr>
              <a:t>n</a:t>
            </a:r>
            <a:r>
              <a:rPr lang="zh-CN" altLang="zh-CN" sz="2400" dirty="0">
                <a:latin typeface="+mn-ea"/>
              </a:rPr>
              <a:t>（</a:t>
            </a:r>
            <a:r>
              <a:rPr lang="en-US" altLang="zh-CN" sz="2400" dirty="0">
                <a:latin typeface="+mn-ea"/>
              </a:rPr>
              <a:t>n&gt;=2</a:t>
            </a:r>
            <a:r>
              <a:rPr lang="zh-CN" altLang="zh-CN" sz="2400" dirty="0">
                <a:latin typeface="+mn-ea"/>
              </a:rPr>
              <a:t>）是否为素数。素数又称质数。一个大于</a:t>
            </a:r>
            <a:r>
              <a:rPr lang="en-US" altLang="zh-CN" sz="2400" dirty="0">
                <a:latin typeface="+mn-ea"/>
              </a:rPr>
              <a:t>1</a:t>
            </a:r>
            <a:r>
              <a:rPr lang="zh-CN" altLang="zh-CN" sz="2400" dirty="0">
                <a:latin typeface="+mn-ea"/>
              </a:rPr>
              <a:t>的自然数，除了</a:t>
            </a:r>
            <a:r>
              <a:rPr lang="en-US" altLang="zh-CN" sz="2400" dirty="0">
                <a:latin typeface="+mn-ea"/>
              </a:rPr>
              <a:t>1</a:t>
            </a:r>
            <a:r>
              <a:rPr lang="zh-CN" altLang="zh-CN" sz="2400" dirty="0">
                <a:latin typeface="+mn-ea"/>
              </a:rPr>
              <a:t>和它自身外，不能被其它整数整除的数叫做素数；否则称为</a:t>
            </a:r>
            <a:r>
              <a:rPr lang="zh-CN" altLang="en-US" sz="2400" dirty="0">
                <a:latin typeface="+mn-ea"/>
              </a:rPr>
              <a:t>合数</a:t>
            </a:r>
            <a:r>
              <a:rPr lang="zh-CN" altLang="zh-CN" sz="2400" dirty="0">
                <a:latin typeface="+mn-ea"/>
              </a:rPr>
              <a:t>。</a:t>
            </a:r>
            <a:endParaRPr lang="en-US" altLang="zh-CN" sz="2400" kern="100" dirty="0">
              <a:latin typeface="+mn-ea"/>
              <a:cs typeface="Times New Roman" panose="02020603050405020304" pitchFamily="18" charset="0"/>
            </a:endParaRPr>
          </a:p>
        </p:txBody>
      </p:sp>
      <p:sp>
        <p:nvSpPr>
          <p:cNvPr id="5" name="矩形 4"/>
          <p:cNvSpPr/>
          <p:nvPr/>
        </p:nvSpPr>
        <p:spPr>
          <a:xfrm>
            <a:off x="674376" y="2001126"/>
            <a:ext cx="7914861" cy="39097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n = </a:t>
            </a:r>
            <a:r>
              <a:rPr lang="zh-CN" altLang="en-US" sz="2400" dirty="0">
                <a:solidFill>
                  <a:srgbClr val="7030A0"/>
                </a:solidFill>
                <a:latin typeface="Consolas" panose="020B0609020204030204" pitchFamily="49" charset="0"/>
              </a:rPr>
              <a:t>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"输入一个正整数n(n&gt;=2):"</a:t>
            </a:r>
            <a:r>
              <a:rPr lang="zh-CN" altLang="en-US" sz="2400" dirty="0">
                <a:latin typeface="Consolas" panose="020B0609020204030204" pitchFamily="49" charset="0"/>
              </a:rPr>
              <a:t>))</a:t>
            </a:r>
          </a:p>
          <a:p>
            <a:pPr>
              <a:lnSpc>
                <a:spcPct val="150000"/>
              </a:lnSpc>
            </a:pPr>
            <a:r>
              <a:rPr lang="zh-CN" altLang="en-US" sz="2400" dirty="0">
                <a:solidFill>
                  <a:srgbClr val="FF9900"/>
                </a:solidFill>
                <a:latin typeface="Consolas" panose="020B0609020204030204" pitchFamily="49" charset="0"/>
              </a:rPr>
              <a:t>for</a:t>
            </a:r>
            <a:r>
              <a:rPr lang="zh-CN" altLang="en-US" sz="2400" dirty="0">
                <a:latin typeface="Consolas" panose="020B0609020204030204" pitchFamily="49" charset="0"/>
              </a:rPr>
              <a:t> i </a:t>
            </a:r>
            <a:r>
              <a:rPr lang="zh-CN" altLang="en-US" sz="2400" dirty="0">
                <a:solidFill>
                  <a:srgbClr val="FF9900"/>
                </a:solidFill>
                <a:latin typeface="Consolas" panose="020B0609020204030204" pitchFamily="49" charset="0"/>
              </a:rPr>
              <a:t>in</a:t>
            </a: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range</a:t>
            </a:r>
            <a:r>
              <a:rPr lang="zh-CN" altLang="en-US" sz="2400" dirty="0">
                <a:latin typeface="Consolas" panose="020B0609020204030204" pitchFamily="49" charset="0"/>
              </a:rPr>
              <a:t>(2, n):</a:t>
            </a:r>
          </a:p>
          <a:p>
            <a:pPr>
              <a:lnSpc>
                <a:spcPct val="150000"/>
              </a:lnSpc>
            </a:pP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if</a:t>
            </a:r>
            <a:r>
              <a:rPr lang="zh-CN" altLang="en-US" sz="2400" dirty="0">
                <a:latin typeface="Consolas" panose="020B0609020204030204" pitchFamily="49" charset="0"/>
              </a:rPr>
              <a:t> n % i==0: </a:t>
            </a:r>
            <a:r>
              <a:rPr lang="zh-CN" altLang="en-US" sz="2400" dirty="0">
                <a:solidFill>
                  <a:srgbClr val="FF9900"/>
                </a:solidFill>
                <a:latin typeface="Consolas" panose="020B0609020204030204" pitchFamily="49" charset="0"/>
              </a:rPr>
              <a:t>break</a:t>
            </a:r>
          </a:p>
          <a:p>
            <a:pPr>
              <a:lnSpc>
                <a:spcPct val="150000"/>
              </a:lnSpc>
            </a:pPr>
            <a:r>
              <a:rPr lang="zh-CN" altLang="en-US" sz="2400" dirty="0">
                <a:solidFill>
                  <a:srgbClr val="FF9900"/>
                </a:solidFill>
                <a:latin typeface="Consolas" panose="020B0609020204030204" pitchFamily="49" charset="0"/>
              </a:rPr>
              <a:t>if</a:t>
            </a:r>
            <a:r>
              <a:rPr lang="zh-CN" altLang="en-US" sz="2400" dirty="0">
                <a:latin typeface="Consolas" panose="020B0609020204030204" pitchFamily="49" charset="0"/>
              </a:rPr>
              <a:t> i == n-1:</a:t>
            </a:r>
          </a:p>
          <a:p>
            <a:pPr>
              <a:lnSpc>
                <a:spcPct val="150000"/>
              </a:lnSpc>
            </a:pP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(n, </a:t>
            </a:r>
            <a:r>
              <a:rPr lang="zh-CN" altLang="en-US" sz="2400" dirty="0">
                <a:solidFill>
                  <a:srgbClr val="00B050"/>
                </a:solidFill>
                <a:latin typeface="Consolas" panose="020B0609020204030204" pitchFamily="49" charset="0"/>
              </a:rPr>
              <a:t>"是素数"</a:t>
            </a:r>
            <a:r>
              <a:rPr lang="zh-CN" altLang="en-US" sz="2400" dirty="0">
                <a:latin typeface="Consolas" panose="020B0609020204030204" pitchFamily="49" charset="0"/>
              </a:rPr>
              <a:t>)</a:t>
            </a:r>
          </a:p>
          <a:p>
            <a:pPr>
              <a:lnSpc>
                <a:spcPct val="150000"/>
              </a:lnSpc>
            </a:pPr>
            <a:r>
              <a:rPr lang="zh-CN" altLang="en-US" sz="2400" dirty="0">
                <a:solidFill>
                  <a:srgbClr val="FF9900"/>
                </a:solidFill>
                <a:latin typeface="Consolas" panose="020B0609020204030204" pitchFamily="49" charset="0"/>
              </a:rPr>
              <a:t>else</a:t>
            </a:r>
            <a:r>
              <a:rPr lang="zh-CN" altLang="en-US" sz="2400" dirty="0">
                <a:latin typeface="Consolas" panose="020B0609020204030204" pitchFamily="49" charset="0"/>
              </a:rPr>
              <a:t>:</a:t>
            </a:r>
          </a:p>
          <a:p>
            <a:pPr>
              <a:lnSpc>
                <a:spcPct val="150000"/>
              </a:lnSpc>
            </a:pP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(n, </a:t>
            </a:r>
            <a:r>
              <a:rPr lang="zh-CN" altLang="en-US" sz="2400" dirty="0">
                <a:solidFill>
                  <a:srgbClr val="00B050"/>
                </a:solidFill>
                <a:latin typeface="Consolas" panose="020B0609020204030204" pitchFamily="49" charset="0"/>
              </a:rPr>
              <a:t>"不是素数"</a:t>
            </a:r>
            <a:r>
              <a:rPr lang="zh-CN" altLang="en-US" sz="2400" dirty="0">
                <a:latin typeface="Consolas" panose="020B0609020204030204" pitchFamily="49" charset="0"/>
              </a:rPr>
              <a:t>)</a:t>
            </a:r>
          </a:p>
        </p:txBody>
      </p:sp>
      <p:sp>
        <p:nvSpPr>
          <p:cNvPr id="6" name="矩形 5"/>
          <p:cNvSpPr/>
          <p:nvPr/>
        </p:nvSpPr>
        <p:spPr>
          <a:xfrm>
            <a:off x="1164708" y="3757450"/>
            <a:ext cx="1868557" cy="46714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14338" name="Picture 2" descr="prime numbers: FAQ and resources">
            <a:extLst>
              <a:ext uri="{FF2B5EF4-FFF2-40B4-BE49-F238E27FC236}">
                <a16:creationId xmlns:a16="http://schemas.microsoft.com/office/drawing/2014/main" id="{583687C1-2583-5B44-9BD5-F9BA676039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9944" y="3807745"/>
            <a:ext cx="4436919" cy="297863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3304105" y="3790965"/>
            <a:ext cx="6892788"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CN" altLang="zh-CN" sz="2000" dirty="0">
                <a:latin typeface="+mn-ea"/>
              </a:rPr>
              <a:t>根据</a:t>
            </a:r>
            <a:r>
              <a:rPr lang="en-US" altLang="zh-CN" sz="2000" dirty="0" err="1">
                <a:latin typeface="+mn-ea"/>
              </a:rPr>
              <a:t>i</a:t>
            </a:r>
            <a:r>
              <a:rPr lang="zh-CN" altLang="zh-CN" sz="2000" dirty="0">
                <a:latin typeface="+mn-ea"/>
              </a:rPr>
              <a:t>的取值来判断</a:t>
            </a:r>
            <a:r>
              <a:rPr lang="zh-CN" altLang="en-US" sz="2000" dirty="0">
                <a:latin typeface="+mn-ea"/>
              </a:rPr>
              <a:t>在</a:t>
            </a:r>
            <a:r>
              <a:rPr lang="zh-CN" altLang="zh-CN" sz="2000" dirty="0">
                <a:latin typeface="+mn-ea"/>
              </a:rPr>
              <a:t>循环</a:t>
            </a:r>
            <a:r>
              <a:rPr lang="zh-CN" altLang="en-US" sz="2000" dirty="0">
                <a:latin typeface="+mn-ea"/>
              </a:rPr>
              <a:t>过程中有无做到</a:t>
            </a:r>
            <a:r>
              <a:rPr lang="en-US" altLang="zh-CN" sz="2000" dirty="0">
                <a:latin typeface="+mn-ea"/>
              </a:rPr>
              <a:t>break</a:t>
            </a:r>
            <a:r>
              <a:rPr lang="zh-CN" altLang="en-US" sz="2000" dirty="0">
                <a:latin typeface="+mn-ea"/>
              </a:rPr>
              <a:t>语句</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 （</a:t>
            </a:r>
            <a:r>
              <a:rPr lang="en-US" altLang="zh-CN" sz="2400" b="1" spc="300" dirty="0">
                <a:solidFill>
                  <a:srgbClr val="1E6787"/>
                </a:solidFill>
                <a:latin typeface="微软雅黑" panose="020B0503020204020204" pitchFamily="34" charset="-122"/>
                <a:ea typeface="微软雅黑" panose="020B0503020204020204" pitchFamily="34" charset="-122"/>
              </a:rPr>
              <a:t>e.g.,</a:t>
            </a:r>
            <a:r>
              <a:rPr lang="zh-CN" altLang="en-US" sz="2400" b="1" spc="300" dirty="0">
                <a:solidFill>
                  <a:srgbClr val="1E6787"/>
                </a:solidFill>
                <a:latin typeface="微软雅黑" panose="020B0503020204020204" pitchFamily="34" charset="-122"/>
                <a:ea typeface="微软雅黑" panose="020B0503020204020204" pitchFamily="34" charset="-122"/>
              </a:rPr>
              <a:t>判断素数）</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581057"/>
          </a:xfrm>
          <a:prstGeom prst="rect">
            <a:avLst/>
          </a:prstGeom>
        </p:spPr>
        <p:txBody>
          <a:bodyPr wrap="square">
            <a:spAutoFit/>
          </a:bodyPr>
          <a:lstStyle/>
          <a:p>
            <a:pPr>
              <a:lnSpc>
                <a:spcPct val="150000"/>
              </a:lnSpc>
            </a:pPr>
            <a:r>
              <a:rPr lang="en-US" altLang="zh-CN" sz="2400" b="1" kern="100" dirty="0">
                <a:latin typeface="+mn-ea"/>
                <a:cs typeface="Times New Roman" panose="02020603050405020304" pitchFamily="18" charset="0"/>
              </a:rPr>
              <a:t>else </a:t>
            </a:r>
            <a:r>
              <a:rPr lang="zh-CN" altLang="en-US" sz="2400" b="1" kern="100" dirty="0">
                <a:latin typeface="+mn-ea"/>
                <a:cs typeface="Times New Roman" panose="02020603050405020304" pitchFamily="18" charset="0"/>
              </a:rPr>
              <a:t>子句</a:t>
            </a:r>
            <a:endParaRPr lang="en-US" altLang="zh-CN" sz="2400" kern="100" dirty="0">
              <a:latin typeface="+mn-ea"/>
              <a:cs typeface="Times New Roman" panose="02020603050405020304" pitchFamily="18" charset="0"/>
            </a:endParaRPr>
          </a:p>
        </p:txBody>
      </p:sp>
      <p:graphicFrame>
        <p:nvGraphicFramePr>
          <p:cNvPr id="5" name="表格 4"/>
          <p:cNvGraphicFramePr>
            <a:graphicFrameLocks noGrp="1"/>
          </p:cNvGraphicFramePr>
          <p:nvPr/>
        </p:nvGraphicFramePr>
        <p:xfrm>
          <a:off x="397565" y="1605696"/>
          <a:ext cx="11469757" cy="5040622"/>
        </p:xfrm>
        <a:graphic>
          <a:graphicData uri="http://schemas.openxmlformats.org/drawingml/2006/table">
            <a:tbl>
              <a:tblPr firstRow="1" firstCol="1" bandRow="1">
                <a:tableStyleId>{3B4B98B0-60AC-42C2-AFA5-B58CD77FA1E5}</a:tableStyleId>
              </a:tblPr>
              <a:tblGrid>
                <a:gridCol w="5729909">
                  <a:extLst>
                    <a:ext uri="{9D8B030D-6E8A-4147-A177-3AD203B41FA5}">
                      <a16:colId xmlns:a16="http://schemas.microsoft.com/office/drawing/2014/main" val="20000"/>
                    </a:ext>
                  </a:extLst>
                </a:gridCol>
                <a:gridCol w="5739848">
                  <a:extLst>
                    <a:ext uri="{9D8B030D-6E8A-4147-A177-3AD203B41FA5}">
                      <a16:colId xmlns:a16="http://schemas.microsoft.com/office/drawing/2014/main" val="20001"/>
                    </a:ext>
                  </a:extLst>
                </a:gridCol>
              </a:tblGrid>
              <a:tr h="2509104">
                <a:tc>
                  <a:txBody>
                    <a:bodyPr/>
                    <a:lstStyle/>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for </a:t>
                      </a:r>
                      <a:r>
                        <a:rPr lang="en-US" sz="2000" b="0" kern="100" dirty="0" err="1">
                          <a:solidFill>
                            <a:srgbClr val="000000"/>
                          </a:solidFill>
                          <a:effectLst/>
                          <a:latin typeface="Consolas" panose="020B0609020204030204" pitchFamily="49" charset="0"/>
                          <a:ea typeface="+mn-ea"/>
                          <a:cs typeface="Times New Roman" panose="02020603050405020304" pitchFamily="18" charset="0"/>
                        </a:rPr>
                        <a:t>i</a:t>
                      </a:r>
                      <a:r>
                        <a:rPr lang="en-US" sz="2000" b="0" kern="100" dirty="0">
                          <a:solidFill>
                            <a:srgbClr val="000000"/>
                          </a:solidFill>
                          <a:effectLst/>
                          <a:latin typeface="Consolas" panose="020B0609020204030204" pitchFamily="49" charset="0"/>
                          <a:ea typeface="+mn-ea"/>
                          <a:cs typeface="Times New Roman" panose="02020603050405020304" pitchFamily="18" charset="0"/>
                        </a:rPr>
                        <a:t> in range(5):</a:t>
                      </a:r>
                      <a:endParaRPr lang="en-US" sz="2000" b="0" kern="100" dirty="0">
                        <a:solidFill>
                          <a:schemeClr val="tx1"/>
                        </a:solidFill>
                        <a:effectLst/>
                        <a:latin typeface="Consolas" panose="020B0609020204030204" pitchFamily="49" charset="0"/>
                        <a:ea typeface="+mn-ea"/>
                        <a:cs typeface="Times New Roman" panose="02020603050405020304" pitchFamily="18" charset="0"/>
                      </a:endParaRPr>
                    </a:p>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    print(</a:t>
                      </a:r>
                      <a:r>
                        <a:rPr lang="en-US" sz="2000" b="0" kern="100" dirty="0" err="1">
                          <a:solidFill>
                            <a:srgbClr val="000000"/>
                          </a:solidFill>
                          <a:effectLst/>
                          <a:latin typeface="Consolas" panose="020B0609020204030204" pitchFamily="49" charset="0"/>
                          <a:ea typeface="+mn-ea"/>
                          <a:cs typeface="Times New Roman" panose="02020603050405020304" pitchFamily="18" charset="0"/>
                        </a:rPr>
                        <a:t>i</a:t>
                      </a:r>
                      <a:r>
                        <a:rPr lang="en-US" sz="2000" b="0" kern="100" dirty="0">
                          <a:solidFill>
                            <a:srgbClr val="000000"/>
                          </a:solidFill>
                          <a:effectLst/>
                          <a:latin typeface="Consolas" panose="020B0609020204030204" pitchFamily="49" charset="0"/>
                          <a:ea typeface="+mn-ea"/>
                          <a:cs typeface="Times New Roman" panose="02020603050405020304" pitchFamily="18" charset="0"/>
                        </a:rPr>
                        <a:t>, end = "  ")</a:t>
                      </a:r>
                      <a:endParaRPr lang="en-US" sz="2000" b="0" kern="100" dirty="0">
                        <a:solidFill>
                          <a:schemeClr val="tx1"/>
                        </a:solidFill>
                        <a:effectLst/>
                        <a:latin typeface="Consolas" panose="020B0609020204030204" pitchFamily="49" charset="0"/>
                        <a:ea typeface="+mn-ea"/>
                        <a:cs typeface="Times New Roman" panose="02020603050405020304" pitchFamily="18" charset="0"/>
                      </a:endParaRPr>
                    </a:p>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else:</a:t>
                      </a:r>
                      <a:endParaRPr lang="zh-CN" sz="2000" b="0" kern="100" dirty="0">
                        <a:effectLst/>
                        <a:latin typeface="Consolas" panose="020B0609020204030204" pitchFamily="49" charset="0"/>
                        <a:ea typeface="+mn-ea"/>
                        <a:cs typeface="Times New Roman" panose="02020603050405020304" pitchFamily="18" charset="0"/>
                      </a:endParaRPr>
                    </a:p>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    print("for</a:t>
                      </a:r>
                      <a:r>
                        <a:rPr lang="zh-CN" sz="2000" b="0" kern="100" dirty="0">
                          <a:solidFill>
                            <a:srgbClr val="000000"/>
                          </a:solidFill>
                          <a:effectLst/>
                          <a:latin typeface="Consolas" panose="020B0609020204030204" pitchFamily="49" charset="0"/>
                          <a:ea typeface="+mn-ea"/>
                          <a:cs typeface="Times New Roman" panose="02020603050405020304" pitchFamily="18" charset="0"/>
                        </a:rPr>
                        <a:t>循环正常结束！</a:t>
                      </a:r>
                      <a:r>
                        <a:rPr lang="en-US" sz="2000" b="0" kern="100" dirty="0">
                          <a:solidFill>
                            <a:srgbClr val="000000"/>
                          </a:solidFill>
                          <a:effectLst/>
                          <a:latin typeface="Consolas" panose="020B0609020204030204" pitchFamily="49" charset="0"/>
                          <a:ea typeface="+mn-ea"/>
                          <a:cs typeface="Times New Roman" panose="02020603050405020304" pitchFamily="18" charset="0"/>
                        </a:rPr>
                        <a:t>")</a:t>
                      </a:r>
                      <a:endParaRPr lang="zh-CN" sz="2000" b="0" kern="100" dirty="0">
                        <a:effectLst/>
                        <a:latin typeface="Consolas" panose="020B0609020204030204" pitchFamily="49" charset="0"/>
                        <a:ea typeface="+mn-ea"/>
                        <a:cs typeface="Times New Roman" panose="02020603050405020304" pitchFamily="18" charset="0"/>
                      </a:endParaRPr>
                    </a:p>
                  </a:txBody>
                  <a:tcPr marL="68580" marR="68580" marT="0" marB="0" anchor="ctr"/>
                </a:tc>
                <a:tc>
                  <a:txBody>
                    <a:bodyPr/>
                    <a:lstStyle/>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for </a:t>
                      </a:r>
                      <a:r>
                        <a:rPr lang="en-US" sz="2000" b="0" kern="100" dirty="0" err="1">
                          <a:solidFill>
                            <a:srgbClr val="000000"/>
                          </a:solidFill>
                          <a:effectLst/>
                          <a:latin typeface="Consolas" panose="020B0609020204030204" pitchFamily="49" charset="0"/>
                          <a:ea typeface="+mn-ea"/>
                          <a:cs typeface="Times New Roman" panose="02020603050405020304" pitchFamily="18" charset="0"/>
                        </a:rPr>
                        <a:t>i</a:t>
                      </a:r>
                      <a:r>
                        <a:rPr lang="en-US" sz="2000" b="0" kern="100" dirty="0">
                          <a:solidFill>
                            <a:srgbClr val="000000"/>
                          </a:solidFill>
                          <a:effectLst/>
                          <a:latin typeface="Consolas" panose="020B0609020204030204" pitchFamily="49" charset="0"/>
                          <a:ea typeface="+mn-ea"/>
                          <a:cs typeface="Times New Roman" panose="02020603050405020304" pitchFamily="18" charset="0"/>
                        </a:rPr>
                        <a:t> in range(5):</a:t>
                      </a:r>
                      <a:endParaRPr lang="zh-CN" sz="2000" b="0" kern="100" dirty="0">
                        <a:effectLst/>
                        <a:latin typeface="Consolas" panose="020B0609020204030204" pitchFamily="49" charset="0"/>
                        <a:ea typeface="+mn-ea"/>
                        <a:cs typeface="Times New Roman" panose="02020603050405020304" pitchFamily="18" charset="0"/>
                      </a:endParaRPr>
                    </a:p>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    print(</a:t>
                      </a:r>
                      <a:r>
                        <a:rPr lang="en-US" sz="2000" b="0" kern="100" dirty="0" err="1">
                          <a:solidFill>
                            <a:srgbClr val="000000"/>
                          </a:solidFill>
                          <a:effectLst/>
                          <a:latin typeface="Consolas" panose="020B0609020204030204" pitchFamily="49" charset="0"/>
                          <a:ea typeface="+mn-ea"/>
                          <a:cs typeface="Times New Roman" panose="02020603050405020304" pitchFamily="18" charset="0"/>
                        </a:rPr>
                        <a:t>i</a:t>
                      </a:r>
                      <a:r>
                        <a:rPr lang="en-US" sz="2000" b="0" kern="100" dirty="0">
                          <a:solidFill>
                            <a:srgbClr val="000000"/>
                          </a:solidFill>
                          <a:effectLst/>
                          <a:latin typeface="Consolas" panose="020B0609020204030204" pitchFamily="49" charset="0"/>
                          <a:ea typeface="+mn-ea"/>
                          <a:cs typeface="Times New Roman" panose="02020603050405020304" pitchFamily="18" charset="0"/>
                        </a:rPr>
                        <a:t>, end = "  ")</a:t>
                      </a:r>
                      <a:endParaRPr lang="zh-CN" sz="2000" b="0" kern="100" dirty="0">
                        <a:effectLst/>
                        <a:latin typeface="Consolas" panose="020B0609020204030204" pitchFamily="49" charset="0"/>
                        <a:ea typeface="+mn-ea"/>
                        <a:cs typeface="Times New Roman" panose="02020603050405020304" pitchFamily="18" charset="0"/>
                      </a:endParaRPr>
                    </a:p>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    if </a:t>
                      </a:r>
                      <a:r>
                        <a:rPr lang="en-US" sz="2000" b="0" kern="100" dirty="0" err="1">
                          <a:solidFill>
                            <a:srgbClr val="000000"/>
                          </a:solidFill>
                          <a:effectLst/>
                          <a:latin typeface="Consolas" panose="020B0609020204030204" pitchFamily="49" charset="0"/>
                          <a:ea typeface="+mn-ea"/>
                          <a:cs typeface="Times New Roman" panose="02020603050405020304" pitchFamily="18" charset="0"/>
                        </a:rPr>
                        <a:t>i</a:t>
                      </a:r>
                      <a:r>
                        <a:rPr lang="en-US" sz="2000" b="0" kern="100" dirty="0">
                          <a:solidFill>
                            <a:srgbClr val="000000"/>
                          </a:solidFill>
                          <a:effectLst/>
                          <a:latin typeface="Consolas" panose="020B0609020204030204" pitchFamily="49" charset="0"/>
                          <a:ea typeface="+mn-ea"/>
                          <a:cs typeface="Times New Roman" panose="02020603050405020304" pitchFamily="18" charset="0"/>
                        </a:rPr>
                        <a:t> &gt;= 3: break</a:t>
                      </a:r>
                      <a:endParaRPr lang="zh-CN" sz="2000" b="0" kern="100" dirty="0">
                        <a:effectLst/>
                        <a:latin typeface="Consolas" panose="020B0609020204030204" pitchFamily="49" charset="0"/>
                        <a:ea typeface="+mn-ea"/>
                        <a:cs typeface="Times New Roman" panose="02020603050405020304" pitchFamily="18" charset="0"/>
                      </a:endParaRPr>
                    </a:p>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else:</a:t>
                      </a:r>
                      <a:endParaRPr lang="zh-CN" sz="2000" b="0" kern="100" dirty="0">
                        <a:effectLst/>
                        <a:latin typeface="Consolas" panose="020B0609020204030204" pitchFamily="49" charset="0"/>
                        <a:ea typeface="+mn-ea"/>
                        <a:cs typeface="Times New Roman" panose="02020603050405020304" pitchFamily="18" charset="0"/>
                      </a:endParaRPr>
                    </a:p>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    print("for</a:t>
                      </a:r>
                      <a:r>
                        <a:rPr lang="zh-CN" sz="2000" b="0" kern="100" dirty="0">
                          <a:solidFill>
                            <a:srgbClr val="000000"/>
                          </a:solidFill>
                          <a:effectLst/>
                          <a:latin typeface="Consolas" panose="020B0609020204030204" pitchFamily="49" charset="0"/>
                          <a:ea typeface="+mn-ea"/>
                          <a:cs typeface="Times New Roman" panose="02020603050405020304" pitchFamily="18" charset="0"/>
                        </a:rPr>
                        <a:t>循环正常结束！</a:t>
                      </a:r>
                      <a:r>
                        <a:rPr lang="en-US" sz="2000" b="0" kern="100" dirty="0">
                          <a:solidFill>
                            <a:srgbClr val="000000"/>
                          </a:solidFill>
                          <a:effectLst/>
                          <a:latin typeface="Consolas" panose="020B0609020204030204" pitchFamily="49" charset="0"/>
                          <a:ea typeface="+mn-ea"/>
                          <a:cs typeface="Times New Roman" panose="02020603050405020304" pitchFamily="18" charset="0"/>
                        </a:rPr>
                        <a:t>")</a:t>
                      </a:r>
                      <a:endParaRPr lang="zh-CN" sz="2000" b="0" kern="100" dirty="0">
                        <a:effectLst/>
                        <a:latin typeface="Consolas" panose="020B0609020204030204" pitchFamily="49"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1065249">
                <a:tc>
                  <a:txBody>
                    <a:bodyPr/>
                    <a:lstStyle/>
                    <a:p>
                      <a:pPr algn="l">
                        <a:lnSpc>
                          <a:spcPct val="150000"/>
                        </a:lnSpc>
                        <a:spcAft>
                          <a:spcPts val="0"/>
                        </a:spcAft>
                      </a:pPr>
                      <a:r>
                        <a:rPr lang="zh-CN" sz="2000" b="0" kern="100" dirty="0">
                          <a:effectLst/>
                          <a:latin typeface="Consolas" panose="020B0609020204030204" pitchFamily="49" charset="0"/>
                          <a:ea typeface="+mn-ea"/>
                          <a:cs typeface="Times New Roman" panose="02020603050405020304" pitchFamily="18" charset="0"/>
                        </a:rPr>
                        <a:t>输出：</a:t>
                      </a:r>
                      <a:r>
                        <a:rPr lang="en-US" sz="2000" b="0" kern="100" dirty="0">
                          <a:effectLst/>
                          <a:latin typeface="Consolas" panose="020B0609020204030204" pitchFamily="49" charset="0"/>
                          <a:ea typeface="+mn-ea"/>
                          <a:cs typeface="Times New Roman" panose="02020603050405020304" pitchFamily="18" charset="0"/>
                        </a:rPr>
                        <a:t>0  1  2  3  4  for</a:t>
                      </a:r>
                      <a:r>
                        <a:rPr lang="zh-CN" sz="2000" b="0" kern="100" dirty="0">
                          <a:effectLst/>
                          <a:latin typeface="Consolas" panose="020B0609020204030204" pitchFamily="49" charset="0"/>
                          <a:ea typeface="+mn-ea"/>
                          <a:cs typeface="Times New Roman" panose="02020603050405020304" pitchFamily="18" charset="0"/>
                        </a:rPr>
                        <a:t>循环正常结束！</a:t>
                      </a:r>
                    </a:p>
                  </a:txBody>
                  <a:tcPr marL="68580" marR="68580" marT="0" marB="0" anchor="ctr"/>
                </a:tc>
                <a:tc>
                  <a:txBody>
                    <a:bodyPr/>
                    <a:lstStyle/>
                    <a:p>
                      <a:pPr algn="l">
                        <a:lnSpc>
                          <a:spcPct val="150000"/>
                        </a:lnSpc>
                        <a:spcAft>
                          <a:spcPts val="0"/>
                        </a:spcAft>
                      </a:pPr>
                      <a:r>
                        <a:rPr lang="zh-CN" sz="2000" b="0" kern="100" dirty="0">
                          <a:effectLst/>
                          <a:latin typeface="Consolas" panose="020B0609020204030204" pitchFamily="49" charset="0"/>
                          <a:ea typeface="+mn-ea"/>
                          <a:cs typeface="Times New Roman" panose="02020603050405020304" pitchFamily="18" charset="0"/>
                        </a:rPr>
                        <a:t>输出：</a:t>
                      </a:r>
                      <a:r>
                        <a:rPr lang="en-US" sz="2000" b="0" kern="100" dirty="0">
                          <a:effectLst/>
                          <a:latin typeface="Consolas" panose="020B0609020204030204" pitchFamily="49" charset="0"/>
                          <a:ea typeface="+mn-ea"/>
                          <a:cs typeface="Times New Roman" panose="02020603050405020304" pitchFamily="18" charset="0"/>
                        </a:rPr>
                        <a:t>0  1  2  3</a:t>
                      </a:r>
                      <a:endParaRPr lang="zh-CN" sz="2000" b="0" kern="100" dirty="0">
                        <a:effectLst/>
                        <a:latin typeface="Consolas" panose="020B0609020204030204" pitchFamily="49"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1466269">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zh-CN" sz="2000" b="0" kern="100" dirty="0">
                          <a:solidFill>
                            <a:schemeClr val="tx1"/>
                          </a:solidFill>
                          <a:effectLst/>
                          <a:latin typeface="Consolas" panose="020B0609020204030204" pitchFamily="49" charset="0"/>
                          <a:ea typeface="+mn-ea"/>
                          <a:cs typeface="Times New Roman" panose="02020603050405020304" pitchFamily="18" charset="0"/>
                        </a:rPr>
                        <a:t>序列遍历结束而正常退出循环</a:t>
                      </a:r>
                      <a:endParaRPr lang="en-US" altLang="zh-CN" sz="2000" b="0" kern="100" dirty="0">
                        <a:solidFill>
                          <a:schemeClr val="tx1"/>
                        </a:solidFill>
                        <a:effectLst/>
                        <a:latin typeface="Consolas" panose="020B0609020204030204" pitchFamily="49" charset="0"/>
                        <a:ea typeface="+mn-ea"/>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lang="zh-CN" altLang="zh-CN" sz="2000" b="0" kern="100" dirty="0">
                          <a:solidFill>
                            <a:schemeClr val="tx1"/>
                          </a:solidFill>
                          <a:effectLst/>
                          <a:latin typeface="Consolas" panose="020B0609020204030204" pitchFamily="49" charset="0"/>
                          <a:ea typeface="+mn-ea"/>
                          <a:cs typeface="Times New Roman" panose="02020603050405020304" pitchFamily="18" charset="0"/>
                        </a:rPr>
                        <a:t>执行</a:t>
                      </a:r>
                      <a:r>
                        <a:rPr lang="en-US" altLang="zh-CN" sz="2000" b="0" kern="100" dirty="0">
                          <a:solidFill>
                            <a:schemeClr val="tx1"/>
                          </a:solidFill>
                          <a:effectLst/>
                          <a:latin typeface="Consolas" panose="020B0609020204030204" pitchFamily="49" charset="0"/>
                          <a:ea typeface="+mn-ea"/>
                          <a:cs typeface="Times New Roman" panose="02020603050405020304" pitchFamily="18" charset="0"/>
                        </a:rPr>
                        <a:t>else</a:t>
                      </a:r>
                      <a:r>
                        <a:rPr lang="zh-CN" altLang="zh-CN" sz="2000" b="0" kern="100" dirty="0">
                          <a:solidFill>
                            <a:schemeClr val="tx1"/>
                          </a:solidFill>
                          <a:effectLst/>
                          <a:latin typeface="Consolas" panose="020B0609020204030204" pitchFamily="49" charset="0"/>
                          <a:ea typeface="+mn-ea"/>
                          <a:cs typeface="Times New Roman" panose="02020603050405020304" pitchFamily="18" charset="0"/>
                        </a:rPr>
                        <a:t>中的语句</a:t>
                      </a:r>
                      <a:endParaRPr lang="zh-CN" altLang="en-US" sz="2000" b="0" kern="100" dirty="0">
                        <a:solidFill>
                          <a:schemeClr val="tx1"/>
                        </a:solidFill>
                        <a:effectLst/>
                        <a:latin typeface="Consolas" panose="020B0609020204030204" pitchFamily="49" charset="0"/>
                        <a:ea typeface="+mn-ea"/>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zh-CN" sz="2000" b="0" kern="100" dirty="0">
                          <a:solidFill>
                            <a:schemeClr val="tx1"/>
                          </a:solidFill>
                          <a:effectLst/>
                          <a:latin typeface="Consolas" panose="020B0609020204030204" pitchFamily="49" charset="0"/>
                          <a:ea typeface="+mn-ea"/>
                          <a:cs typeface="Times New Roman" panose="02020603050405020304" pitchFamily="18" charset="0"/>
                        </a:rPr>
                        <a:t>由于</a:t>
                      </a:r>
                      <a:r>
                        <a:rPr lang="en-US" altLang="zh-CN" sz="2000" b="0" kern="100" dirty="0">
                          <a:solidFill>
                            <a:schemeClr val="tx1"/>
                          </a:solidFill>
                          <a:effectLst/>
                          <a:latin typeface="Consolas" panose="020B0609020204030204" pitchFamily="49" charset="0"/>
                          <a:ea typeface="+mn-ea"/>
                          <a:cs typeface="Times New Roman" panose="02020603050405020304" pitchFamily="18" charset="0"/>
                        </a:rPr>
                        <a:t>break</a:t>
                      </a:r>
                      <a:r>
                        <a:rPr lang="zh-CN" altLang="zh-CN" sz="2000" b="0" kern="100" dirty="0">
                          <a:solidFill>
                            <a:schemeClr val="tx1"/>
                          </a:solidFill>
                          <a:effectLst/>
                          <a:latin typeface="Consolas" panose="020B0609020204030204" pitchFamily="49" charset="0"/>
                          <a:ea typeface="+mn-ea"/>
                          <a:cs typeface="Times New Roman" panose="02020603050405020304" pitchFamily="18" charset="0"/>
                        </a:rPr>
                        <a:t>语句而提前退出循环</a:t>
                      </a:r>
                      <a:endParaRPr lang="en-US" altLang="zh-CN" sz="2000" b="0" kern="100" dirty="0">
                        <a:solidFill>
                          <a:schemeClr val="tx1"/>
                        </a:solidFill>
                        <a:effectLst/>
                        <a:latin typeface="Consolas" panose="020B0609020204030204" pitchFamily="49" charset="0"/>
                        <a:ea typeface="+mn-ea"/>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lang="en-US" altLang="zh-CN" sz="2000" b="0" kern="100" dirty="0">
                          <a:solidFill>
                            <a:schemeClr val="tx1"/>
                          </a:solidFill>
                          <a:effectLst/>
                          <a:latin typeface="Consolas" panose="020B0609020204030204" pitchFamily="49" charset="0"/>
                          <a:ea typeface="+mn-ea"/>
                          <a:cs typeface="Times New Roman" panose="02020603050405020304" pitchFamily="18" charset="0"/>
                        </a:rPr>
                        <a:t>else</a:t>
                      </a:r>
                      <a:r>
                        <a:rPr lang="zh-CN" altLang="zh-CN" sz="2000" b="0" kern="100" dirty="0">
                          <a:solidFill>
                            <a:schemeClr val="tx1"/>
                          </a:solidFill>
                          <a:effectLst/>
                          <a:latin typeface="Consolas" panose="020B0609020204030204" pitchFamily="49" charset="0"/>
                          <a:ea typeface="+mn-ea"/>
                          <a:cs typeface="Times New Roman" panose="02020603050405020304" pitchFamily="18" charset="0"/>
                        </a:rPr>
                        <a:t>中语句不被执行</a:t>
                      </a:r>
                      <a:endParaRPr lang="zh-CN" altLang="en-US" sz="2000" b="0" kern="100" dirty="0">
                        <a:solidFill>
                          <a:schemeClr val="tx1"/>
                        </a:solidFill>
                        <a:effectLst/>
                        <a:latin typeface="Consolas" panose="020B0609020204030204" pitchFamily="49"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bl>
          </a:graphicData>
        </a:graphic>
      </p:graphicFrame>
      <p:pic>
        <p:nvPicPr>
          <p:cNvPr id="15362" name="Picture 2" descr="Learning python is going to be a fun ride : r/ProgrammerHumor">
            <a:extLst>
              <a:ext uri="{FF2B5EF4-FFF2-40B4-BE49-F238E27FC236}">
                <a16:creationId xmlns:a16="http://schemas.microsoft.com/office/drawing/2014/main" id="{02D4B949-400E-4852-F977-E53982F95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678" y="1613929"/>
            <a:ext cx="5122584" cy="50406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transition>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 ⭐️</a:t>
            </a:r>
            <a:r>
              <a:rPr lang="en-US" altLang="zh-CN" sz="2400" b="1" spc="300" dirty="0">
                <a:solidFill>
                  <a:srgbClr val="1E6787"/>
                </a:solidFill>
                <a:latin typeface="微软雅黑" panose="020B0503020204020204" pitchFamily="34" charset="-122"/>
                <a:ea typeface="微软雅黑" panose="020B0503020204020204" pitchFamily="34" charset="-122"/>
              </a:rPr>
              <a:t> 👨‍💻</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587340"/>
          </a:xfrm>
          <a:prstGeom prst="rect">
            <a:avLst/>
          </a:prstGeom>
        </p:spPr>
        <p:txBody>
          <a:bodyPr wrap="square">
            <a:spAutoFit/>
          </a:bodyPr>
          <a:lstStyle/>
          <a:p>
            <a:pPr>
              <a:lnSpc>
                <a:spcPct val="150000"/>
              </a:lnSpc>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zh-CN" sz="2400" dirty="0">
                <a:latin typeface="+mn-ea"/>
              </a:rPr>
              <a:t>用带</a:t>
            </a:r>
            <a:r>
              <a:rPr lang="en-US" altLang="zh-CN" sz="2400" dirty="0">
                <a:latin typeface="+mn-ea"/>
              </a:rPr>
              <a:t>else</a:t>
            </a:r>
            <a:r>
              <a:rPr lang="zh-CN" altLang="zh-CN" sz="2400" dirty="0">
                <a:latin typeface="+mn-ea"/>
              </a:rPr>
              <a:t>子句的循环结构判断正整数</a:t>
            </a:r>
            <a:r>
              <a:rPr lang="en-US" altLang="zh-CN" sz="2400" dirty="0">
                <a:latin typeface="+mn-ea"/>
              </a:rPr>
              <a:t>n</a:t>
            </a:r>
            <a:r>
              <a:rPr lang="zh-CN" altLang="zh-CN" sz="2400" dirty="0">
                <a:latin typeface="+mn-ea"/>
              </a:rPr>
              <a:t>是否为素数</a:t>
            </a:r>
            <a:endParaRPr lang="en-US" altLang="zh-CN" sz="2400" kern="100" dirty="0">
              <a:latin typeface="+mn-ea"/>
              <a:cs typeface="Times New Roman" panose="02020603050405020304" pitchFamily="18" charset="0"/>
            </a:endParaRPr>
          </a:p>
        </p:txBody>
      </p:sp>
      <p:sp>
        <p:nvSpPr>
          <p:cNvPr id="5" name="矩形 4"/>
          <p:cNvSpPr/>
          <p:nvPr/>
        </p:nvSpPr>
        <p:spPr>
          <a:xfrm>
            <a:off x="776097" y="1585063"/>
            <a:ext cx="7914861" cy="39097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n = </a:t>
            </a:r>
            <a:r>
              <a:rPr lang="zh-CN" altLang="en-US" sz="2400" dirty="0">
                <a:solidFill>
                  <a:srgbClr val="7030A0"/>
                </a:solidFill>
                <a:latin typeface="Consolas" panose="020B0609020204030204" pitchFamily="49" charset="0"/>
              </a:rPr>
              <a:t>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"输入一个正整数n(n&gt;=2):"</a:t>
            </a:r>
            <a:r>
              <a:rPr lang="zh-CN" altLang="en-US" sz="2400" dirty="0">
                <a:latin typeface="Consolas" panose="020B0609020204030204" pitchFamily="49" charset="0"/>
              </a:rPr>
              <a:t>))</a:t>
            </a:r>
          </a:p>
          <a:p>
            <a:pPr>
              <a:lnSpc>
                <a:spcPct val="150000"/>
              </a:lnSpc>
            </a:pPr>
            <a:r>
              <a:rPr lang="zh-CN" altLang="en-US" sz="2400" dirty="0">
                <a:solidFill>
                  <a:srgbClr val="FF9900"/>
                </a:solidFill>
                <a:latin typeface="Consolas" panose="020B0609020204030204" pitchFamily="49" charset="0"/>
              </a:rPr>
              <a:t>for</a:t>
            </a:r>
            <a:r>
              <a:rPr lang="zh-CN" altLang="en-US" sz="2400" dirty="0">
                <a:latin typeface="Consolas" panose="020B0609020204030204" pitchFamily="49" charset="0"/>
              </a:rPr>
              <a:t> i </a:t>
            </a:r>
            <a:r>
              <a:rPr lang="zh-CN" altLang="en-US" sz="2400" dirty="0">
                <a:solidFill>
                  <a:srgbClr val="FF9900"/>
                </a:solidFill>
                <a:latin typeface="Consolas" panose="020B0609020204030204" pitchFamily="49" charset="0"/>
              </a:rPr>
              <a:t>in</a:t>
            </a: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range</a:t>
            </a:r>
            <a:r>
              <a:rPr lang="zh-CN" altLang="en-US" sz="2400" dirty="0">
                <a:latin typeface="Consolas" panose="020B0609020204030204" pitchFamily="49" charset="0"/>
              </a:rPr>
              <a:t>(2, n):</a:t>
            </a:r>
          </a:p>
          <a:p>
            <a:pPr>
              <a:lnSpc>
                <a:spcPct val="150000"/>
              </a:lnSpc>
            </a:pPr>
            <a:r>
              <a:rPr lang="en-US" altLang="zh-CN" sz="2400" dirty="0">
                <a:latin typeface="Consolas" panose="020B0609020204030204" pitchFamily="49" charset="0"/>
              </a:rPr>
              <a:t>    </a:t>
            </a:r>
            <a:r>
              <a:rPr lang="en-US" altLang="zh-CN" sz="2400" dirty="0">
                <a:solidFill>
                  <a:srgbClr val="FF9900"/>
                </a:solidFill>
                <a:latin typeface="Consolas" panose="020B0609020204030204" pitchFamily="49" charset="0"/>
              </a:rPr>
              <a:t>if</a:t>
            </a:r>
            <a:r>
              <a:rPr lang="en-US" altLang="zh-CN" sz="2400" dirty="0">
                <a:latin typeface="Consolas" panose="020B0609020204030204" pitchFamily="49" charset="0"/>
              </a:rPr>
              <a:t> n % </a:t>
            </a:r>
            <a:r>
              <a:rPr lang="en-US" altLang="zh-CN" sz="2400" dirty="0" err="1">
                <a:latin typeface="Consolas" panose="020B0609020204030204" pitchFamily="49" charset="0"/>
              </a:rPr>
              <a:t>i</a:t>
            </a:r>
            <a:r>
              <a:rPr lang="en-US" altLang="zh-CN" sz="2400" dirty="0">
                <a:latin typeface="Consolas" panose="020B0609020204030204" pitchFamily="49" charset="0"/>
              </a:rPr>
              <a:t> == 0:</a:t>
            </a:r>
          </a:p>
          <a:p>
            <a:pPr>
              <a:lnSpc>
                <a:spcPct val="150000"/>
              </a:lnSpc>
            </a:pPr>
            <a:r>
              <a:rPr lang="en-US" altLang="zh-CN" sz="2400" dirty="0">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latin typeface="Consolas" panose="020B0609020204030204" pitchFamily="49" charset="0"/>
              </a:rPr>
              <a:t>(n, </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不是素数</a:t>
            </a:r>
            <a:r>
              <a:rPr lang="en-US" altLang="zh-CN" sz="2400" dirty="0">
                <a:solidFill>
                  <a:srgbClr val="00B050"/>
                </a:solidFill>
                <a:latin typeface="Consolas" panose="020B0609020204030204" pitchFamily="49" charset="0"/>
              </a:rPr>
              <a:t>"</a:t>
            </a:r>
            <a:r>
              <a:rPr lang="en-US" altLang="zh-CN" sz="2400" dirty="0">
                <a:latin typeface="Consolas" panose="020B0609020204030204" pitchFamily="49" charset="0"/>
              </a:rPr>
              <a:t>)</a:t>
            </a:r>
          </a:p>
          <a:p>
            <a:pPr>
              <a:lnSpc>
                <a:spcPct val="150000"/>
              </a:lnSpc>
            </a:pPr>
            <a:r>
              <a:rPr lang="en-US" altLang="zh-CN" sz="2400" dirty="0">
                <a:latin typeface="Consolas" panose="020B0609020204030204" pitchFamily="49" charset="0"/>
              </a:rPr>
              <a:t>        break</a:t>
            </a:r>
          </a:p>
          <a:p>
            <a:pPr>
              <a:lnSpc>
                <a:spcPct val="150000"/>
              </a:lnSpc>
            </a:pPr>
            <a:r>
              <a:rPr lang="en-US" altLang="zh-CN" sz="2400" dirty="0">
                <a:solidFill>
                  <a:srgbClr val="FF9900"/>
                </a:solidFill>
                <a:latin typeface="Consolas" panose="020B0609020204030204" pitchFamily="49" charset="0"/>
              </a:rPr>
              <a:t>else</a:t>
            </a:r>
            <a:r>
              <a:rPr lang="en-US" altLang="zh-CN" sz="2400" dirty="0">
                <a:latin typeface="Consolas" panose="020B0609020204030204" pitchFamily="49" charset="0"/>
              </a:rPr>
              <a:t>:</a:t>
            </a:r>
          </a:p>
          <a:p>
            <a:pPr>
              <a:lnSpc>
                <a:spcPct val="150000"/>
              </a:lnSpc>
            </a:pPr>
            <a:r>
              <a:rPr lang="en-US" altLang="zh-CN" sz="2400" dirty="0">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latin typeface="Consolas" panose="020B0609020204030204" pitchFamily="49" charset="0"/>
              </a:rPr>
              <a:t>(n, </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是素数</a:t>
            </a:r>
            <a:r>
              <a:rPr lang="en-US" altLang="zh-CN" sz="2400" dirty="0">
                <a:solidFill>
                  <a:srgbClr val="00B050"/>
                </a:solidFill>
                <a:latin typeface="Consolas" panose="020B0609020204030204" pitchFamily="49" charset="0"/>
              </a:rPr>
              <a:t>"</a:t>
            </a:r>
            <a:r>
              <a:rPr lang="en-US" altLang="zh-CN" sz="2400" dirty="0">
                <a:latin typeface="Consolas" panose="020B0609020204030204" pitchFamily="49" charset="0"/>
              </a:rPr>
              <a:t>)</a:t>
            </a:r>
            <a:endParaRPr lang="zh-CN" altLang="en-US" sz="2400" dirty="0">
              <a:latin typeface="Consolas" panose="020B0609020204030204" pitchFamily="49" charset="0"/>
            </a:endParaRPr>
          </a:p>
        </p:txBody>
      </p:sp>
      <p:sp>
        <p:nvSpPr>
          <p:cNvPr id="6" name="矩形 5"/>
          <p:cNvSpPr/>
          <p:nvPr/>
        </p:nvSpPr>
        <p:spPr>
          <a:xfrm>
            <a:off x="834888" y="4462670"/>
            <a:ext cx="3856382" cy="95415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文本框 6"/>
          <p:cNvSpPr txBox="1"/>
          <p:nvPr/>
        </p:nvSpPr>
        <p:spPr>
          <a:xfrm>
            <a:off x="4750061" y="4739693"/>
            <a:ext cx="5686026"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CN" altLang="en-US" sz="2000" dirty="0">
                <a:latin typeface="+mn-ea"/>
              </a:rPr>
              <a:t>当循环执行到最后，正常退出时才执行</a:t>
            </a:r>
            <a:r>
              <a:rPr lang="en-US" altLang="zh-CN" sz="2000" dirty="0">
                <a:latin typeface="+mn-ea"/>
              </a:rPr>
              <a:t>else</a:t>
            </a:r>
            <a:r>
              <a:rPr lang="zh-CN" altLang="en-US" sz="2000" dirty="0">
                <a:latin typeface="+mn-ea"/>
              </a:rPr>
              <a:t>子句</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 ⭐️</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776097" y="866072"/>
            <a:ext cx="11200756" cy="581057"/>
          </a:xfrm>
          <a:prstGeom prst="rect">
            <a:avLst/>
          </a:prstGeom>
        </p:spPr>
        <p:txBody>
          <a:bodyPr wrap="square">
            <a:spAutoFit/>
          </a:bodyPr>
          <a:lstStyle/>
          <a:p>
            <a:pPr>
              <a:lnSpc>
                <a:spcPct val="150000"/>
              </a:lnSpc>
            </a:pPr>
            <a:r>
              <a:rPr lang="zh-CN" altLang="zh-CN" sz="2400" b="1" dirty="0"/>
              <a:t>循环的嵌套</a:t>
            </a:r>
            <a:endParaRPr lang="en-US" altLang="zh-CN" sz="2400" b="1" kern="100" dirty="0">
              <a:latin typeface="+mn-ea"/>
              <a:cs typeface="Times New Roman" panose="02020603050405020304" pitchFamily="18" charset="0"/>
            </a:endParaRPr>
          </a:p>
        </p:txBody>
      </p:sp>
      <p:sp>
        <p:nvSpPr>
          <p:cNvPr id="2" name="矩形 1"/>
          <p:cNvSpPr/>
          <p:nvPr/>
        </p:nvSpPr>
        <p:spPr>
          <a:xfrm>
            <a:off x="674376" y="1605696"/>
            <a:ext cx="10984224" cy="1135054"/>
          </a:xfrm>
          <a:prstGeom prst="rect">
            <a:avLst/>
          </a:prstGeom>
        </p:spPr>
        <p:txBody>
          <a:bodyPr wrap="square">
            <a:spAutoFit/>
          </a:bodyPr>
          <a:lstStyle/>
          <a:p>
            <a:pPr indent="266700" algn="just">
              <a:lnSpc>
                <a:spcPct val="150000"/>
              </a:lnSpc>
              <a:spcAft>
                <a:spcPts val="0"/>
              </a:spcAft>
            </a:pPr>
            <a:r>
              <a:rPr lang="zh-CN" altLang="zh-CN" sz="2400" kern="100" dirty="0">
                <a:latin typeface="+mn-ea"/>
                <a:cs typeface="Times New Roman" panose="02020603050405020304" pitchFamily="18" charset="0"/>
              </a:rPr>
              <a:t>在一个循环体内又包含一个完整的循环结构，称为循环的嵌套。这种语句结构称为多重循环结构。内层循环中还可以包含新的循环，形成多重循环结构。</a:t>
            </a:r>
          </a:p>
        </p:txBody>
      </p:sp>
      <p:pic>
        <p:nvPicPr>
          <p:cNvPr id="16386" name="Picture 2" descr="Python Nested Loops | PrepInsta">
            <a:extLst>
              <a:ext uri="{FF2B5EF4-FFF2-40B4-BE49-F238E27FC236}">
                <a16:creationId xmlns:a16="http://schemas.microsoft.com/office/drawing/2014/main" id="{0DCAF381-213C-632B-D93F-A23107DD4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6904" y="2899317"/>
            <a:ext cx="3776337" cy="3776337"/>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What is a Nested Loop in Programming? - YouTube">
            <a:extLst>
              <a:ext uri="{FF2B5EF4-FFF2-40B4-BE49-F238E27FC236}">
                <a16:creationId xmlns:a16="http://schemas.microsoft.com/office/drawing/2014/main" id="{88C5864E-5568-CE64-29E1-ABC93A261F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6409" y="3084721"/>
            <a:ext cx="4449591" cy="3337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transition>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 ⭐️</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776097" y="866072"/>
            <a:ext cx="11200756" cy="581057"/>
          </a:xfrm>
          <a:prstGeom prst="rect">
            <a:avLst/>
          </a:prstGeom>
        </p:spPr>
        <p:txBody>
          <a:bodyPr wrap="square">
            <a:spAutoFit/>
          </a:bodyPr>
          <a:lstStyle/>
          <a:p>
            <a:pPr>
              <a:lnSpc>
                <a:spcPct val="150000"/>
              </a:lnSpc>
            </a:pPr>
            <a:r>
              <a:rPr lang="zh-CN" altLang="zh-CN" sz="2400" b="1" dirty="0"/>
              <a:t>循环的嵌套</a:t>
            </a:r>
            <a:endParaRPr lang="en-US" altLang="zh-CN" sz="2400" b="1" kern="100" dirty="0">
              <a:latin typeface="+mn-ea"/>
              <a:cs typeface="Times New Roman" panose="02020603050405020304" pitchFamily="18" charset="0"/>
            </a:endParaRPr>
          </a:p>
        </p:txBody>
      </p:sp>
      <p:sp>
        <p:nvSpPr>
          <p:cNvPr id="2" name="矩形 1"/>
          <p:cNvSpPr/>
          <p:nvPr/>
        </p:nvSpPr>
        <p:spPr>
          <a:xfrm>
            <a:off x="530360" y="1447129"/>
            <a:ext cx="10984224" cy="581057"/>
          </a:xfrm>
          <a:prstGeom prst="rect">
            <a:avLst/>
          </a:prstGeom>
        </p:spPr>
        <p:txBody>
          <a:bodyPr wrap="square">
            <a:spAutoFit/>
          </a:bodyPr>
          <a:lstStyle/>
          <a:p>
            <a:pPr indent="266700" algn="just">
              <a:lnSpc>
                <a:spcPct val="150000"/>
              </a:lnSpc>
              <a:spcAft>
                <a:spcPts val="0"/>
              </a:spcAft>
            </a:pPr>
            <a:r>
              <a:rPr lang="zh-CN" altLang="zh-CN" sz="2400" dirty="0">
                <a:latin typeface="+mn-ea"/>
              </a:rPr>
              <a:t>打印“</a:t>
            </a:r>
            <a:r>
              <a:rPr lang="en-US" altLang="zh-CN" sz="2400" dirty="0">
                <a:latin typeface="+mn-ea"/>
              </a:rPr>
              <a:t>*</a:t>
            </a:r>
            <a:r>
              <a:rPr lang="zh-CN" altLang="zh-CN" sz="2400" dirty="0">
                <a:latin typeface="+mn-ea"/>
              </a:rPr>
              <a:t>”组成的图形</a:t>
            </a:r>
            <a:endParaRPr lang="zh-CN" altLang="zh-CN" sz="2400" kern="100" dirty="0">
              <a:latin typeface="+mn-ea"/>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776097" y="2196692"/>
            <a:ext cx="4495800" cy="828675"/>
          </a:xfrm>
          <a:prstGeom prst="rect">
            <a:avLst/>
          </a:prstGeom>
          <a:ln>
            <a:solidFill>
              <a:schemeClr val="tx1"/>
            </a:solidFill>
          </a:ln>
          <a:effectLst>
            <a:outerShdw blurRad="50800" dist="38100" dir="2700000" algn="tl" rotWithShape="0">
              <a:prstClr val="black">
                <a:alpha val="40000"/>
              </a:prstClr>
            </a:outerShdw>
          </a:effectLst>
        </p:spPr>
      </p:pic>
      <p:pic>
        <p:nvPicPr>
          <p:cNvPr id="6" name="图片 5"/>
          <p:cNvPicPr>
            <a:picLocks noChangeAspect="1"/>
          </p:cNvPicPr>
          <p:nvPr/>
        </p:nvPicPr>
        <p:blipFill>
          <a:blip r:embed="rId4"/>
          <a:stretch>
            <a:fillRect/>
          </a:stretch>
        </p:blipFill>
        <p:spPr>
          <a:xfrm>
            <a:off x="6645137" y="2196692"/>
            <a:ext cx="3771900" cy="457200"/>
          </a:xfrm>
          <a:prstGeom prst="rect">
            <a:avLst/>
          </a:prstGeom>
          <a:ln>
            <a:solidFill>
              <a:schemeClr val="tx1"/>
            </a:solidFill>
          </a:ln>
          <a:effectLst>
            <a:outerShdw blurRad="50800" dist="38100" dir="2700000" algn="tl" rotWithShape="0">
              <a:prstClr val="black">
                <a:alpha val="40000"/>
              </a:prstClr>
            </a:outerShdw>
          </a:effectLst>
        </p:spPr>
      </p:pic>
      <p:pic>
        <p:nvPicPr>
          <p:cNvPr id="7" name="图片 6"/>
          <p:cNvPicPr>
            <a:picLocks noChangeAspect="1"/>
          </p:cNvPicPr>
          <p:nvPr/>
        </p:nvPicPr>
        <p:blipFill>
          <a:blip r:embed="rId5"/>
          <a:stretch>
            <a:fillRect/>
          </a:stretch>
        </p:blipFill>
        <p:spPr>
          <a:xfrm>
            <a:off x="776097" y="3619293"/>
            <a:ext cx="5286375" cy="1666875"/>
          </a:xfrm>
          <a:prstGeom prst="rect">
            <a:avLst/>
          </a:prstGeom>
          <a:ln>
            <a:solidFill>
              <a:schemeClr val="tx1"/>
            </a:solidFill>
          </a:ln>
          <a:effectLst>
            <a:outerShdw blurRad="50800" dist="38100" dir="2700000" algn="tl" rotWithShape="0">
              <a:prstClr val="black">
                <a:alpha val="40000"/>
              </a:prstClr>
            </a:outerShdw>
          </a:effectLst>
        </p:spPr>
      </p:pic>
      <p:pic>
        <p:nvPicPr>
          <p:cNvPr id="8" name="图片 7"/>
          <p:cNvPicPr>
            <a:picLocks noChangeAspect="1"/>
          </p:cNvPicPr>
          <p:nvPr/>
        </p:nvPicPr>
        <p:blipFill>
          <a:blip r:embed="rId6"/>
          <a:stretch>
            <a:fillRect/>
          </a:stretch>
        </p:blipFill>
        <p:spPr>
          <a:xfrm>
            <a:off x="6645137" y="3619293"/>
            <a:ext cx="3800475" cy="2085975"/>
          </a:xfrm>
          <a:prstGeom prst="rect">
            <a:avLst/>
          </a:prstGeom>
          <a:ln>
            <a:solidFill>
              <a:schemeClr val="tx1"/>
            </a:solidFill>
          </a:ln>
          <a:effectLst>
            <a:outerShdw blurRad="50800" dist="38100" dir="2700000" algn="tl" rotWithShape="0">
              <a:prstClr val="black">
                <a:alpha val="40000"/>
              </a:prstClr>
            </a:outerShdw>
          </a:effectLst>
        </p:spPr>
      </p:pic>
      <p:grpSp>
        <p:nvGrpSpPr>
          <p:cNvPr id="12" name="组合 11"/>
          <p:cNvGrpSpPr/>
          <p:nvPr/>
        </p:nvGrpSpPr>
        <p:grpSpPr>
          <a:xfrm>
            <a:off x="1341783" y="3478696"/>
            <a:ext cx="9252932" cy="1351721"/>
            <a:chOff x="1341783" y="3478696"/>
            <a:chExt cx="9252932" cy="1351721"/>
          </a:xfrm>
        </p:grpSpPr>
        <p:sp>
          <p:nvSpPr>
            <p:cNvPr id="9" name="矩形 8"/>
            <p:cNvSpPr/>
            <p:nvPr/>
          </p:nvSpPr>
          <p:spPr>
            <a:xfrm>
              <a:off x="1341783" y="3995530"/>
              <a:ext cx="4532243" cy="83488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1" name="直接箭头连接符 10"/>
            <p:cNvCxnSpPr>
              <a:stCxn id="9" idx="3"/>
            </p:cNvCxnSpPr>
            <p:nvPr/>
          </p:nvCxnSpPr>
          <p:spPr>
            <a:xfrm flipV="1">
              <a:off x="5874026" y="3896139"/>
              <a:ext cx="771111" cy="51683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6" name="矩形 15"/>
            <p:cNvSpPr/>
            <p:nvPr/>
          </p:nvSpPr>
          <p:spPr>
            <a:xfrm>
              <a:off x="6592112" y="3478696"/>
              <a:ext cx="4002603" cy="58105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条件表达式</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22348" y="837892"/>
            <a:ext cx="10934528" cy="662554"/>
          </a:xfrm>
          <a:prstGeom prst="rect">
            <a:avLst/>
          </a:prstGeom>
        </p:spPr>
        <p:txBody>
          <a:bodyPr wrap="square">
            <a:spAutoFit/>
          </a:bodyPr>
          <a:lstStyle/>
          <a:p>
            <a:pPr indent="266700" algn="just">
              <a:lnSpc>
                <a:spcPct val="150000"/>
              </a:lnSpc>
              <a:spcAft>
                <a:spcPts val="0"/>
              </a:spcAft>
            </a:pPr>
            <a:r>
              <a:rPr lang="zh-CN" altLang="zh-CN" sz="2800" b="1" kern="100" dirty="0">
                <a:latin typeface="+mn-ea"/>
                <a:cs typeface="Times New Roman" panose="02020603050405020304" pitchFamily="18" charset="0"/>
              </a:rPr>
              <a:t>关系运算符</a:t>
            </a:r>
          </a:p>
        </p:txBody>
      </p:sp>
      <p:pic>
        <p:nvPicPr>
          <p:cNvPr id="5" name="图片 4"/>
          <p:cNvPicPr>
            <a:picLocks noChangeAspect="1"/>
          </p:cNvPicPr>
          <p:nvPr/>
        </p:nvPicPr>
        <p:blipFill>
          <a:blip r:embed="rId3"/>
          <a:stretch>
            <a:fillRect/>
          </a:stretch>
        </p:blipFill>
        <p:spPr>
          <a:xfrm>
            <a:off x="422348" y="1662674"/>
            <a:ext cx="10240507" cy="4691270"/>
          </a:xfrm>
          <a:prstGeom prst="rect">
            <a:avLst/>
          </a:prstGeom>
          <a:ln>
            <a:solidFill>
              <a:schemeClr val="tx1"/>
            </a:solidFill>
          </a:ln>
          <a:effectLst>
            <a:outerShdw blurRad="50800" dist="38100" dir="2700000" algn="tl" rotWithShape="0">
              <a:prstClr val="black">
                <a:alpha val="40000"/>
              </a:prstClr>
            </a:outerShdw>
          </a:effectLst>
        </p:spPr>
      </p:pic>
      <p:sp>
        <p:nvSpPr>
          <p:cNvPr id="7" name="标注: 线形 6"/>
          <p:cNvSpPr/>
          <p:nvPr/>
        </p:nvSpPr>
        <p:spPr>
          <a:xfrm>
            <a:off x="3919211" y="338905"/>
            <a:ext cx="6743643" cy="1061653"/>
          </a:xfrm>
          <a:prstGeom prst="borderCallout1">
            <a:avLst>
              <a:gd name="adj1" fmla="val 48708"/>
              <a:gd name="adj2" fmla="val 224"/>
              <a:gd name="adj3" fmla="val 152757"/>
              <a:gd name="adj4" fmla="val -2015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mn-ea"/>
              </a:rPr>
              <a:t>Python</a:t>
            </a:r>
            <a:r>
              <a:rPr lang="zh-CN" altLang="zh-CN" sz="2000" dirty="0">
                <a:latin typeface="+mn-ea"/>
              </a:rPr>
              <a:t>关系运算符最大的特点是可以连用，这非常类似我们在数学中的写法，与我们日常的理解完全一致</a:t>
            </a:r>
            <a:r>
              <a:rPr lang="zh-CN" altLang="zh-CN" dirty="0"/>
              <a:t>。</a:t>
            </a:r>
            <a:endParaRPr lang="zh-CN" altLang="en-US" dirty="0"/>
          </a:p>
        </p:txBody>
      </p:sp>
      <p:pic>
        <p:nvPicPr>
          <p:cNvPr id="3074" name="Picture 2" descr="Lexicography | Meaning, Types of ...">
            <a:extLst>
              <a:ext uri="{FF2B5EF4-FFF2-40B4-BE49-F238E27FC236}">
                <a16:creationId xmlns:a16="http://schemas.microsoft.com/office/drawing/2014/main" id="{8FEAFA7C-C51A-BDD1-CC67-50C6443FA3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6477" y="2027285"/>
            <a:ext cx="2880996" cy="22257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8136420" y="1790577"/>
            <a:ext cx="1962150" cy="4067175"/>
          </a:xfrm>
          <a:prstGeom prst="rect">
            <a:avLst/>
          </a:prstGeom>
          <a:ln>
            <a:solidFill>
              <a:schemeClr val="tx1"/>
            </a:solidFill>
          </a:ln>
          <a:effectLst>
            <a:outerShdw blurRad="50800" dist="38100" dir="2700000" algn="tl" rotWithShape="0">
              <a:prstClr val="black">
                <a:alpha val="40000"/>
              </a:prstClr>
            </a:outerShdw>
          </a:effectLst>
        </p:spPr>
      </p:pic>
      <p:pic>
        <p:nvPicPr>
          <p:cNvPr id="10" name="图片 9"/>
          <p:cNvPicPr>
            <a:picLocks noChangeAspect="1"/>
          </p:cNvPicPr>
          <p:nvPr/>
        </p:nvPicPr>
        <p:blipFill>
          <a:blip r:embed="rId4"/>
          <a:stretch>
            <a:fillRect/>
          </a:stretch>
        </p:blipFill>
        <p:spPr>
          <a:xfrm>
            <a:off x="688491" y="2116636"/>
            <a:ext cx="5838825" cy="3305175"/>
          </a:xfrm>
          <a:prstGeom prst="rect">
            <a:avLst/>
          </a:prstGeom>
          <a:ln>
            <a:solidFill>
              <a:schemeClr val="tx1"/>
            </a:solidFill>
          </a:ln>
          <a:effectLst>
            <a:outerShdw blurRad="50800" dist="38100" dir="2700000" algn="tl" rotWithShape="0">
              <a:prstClr val="black">
                <a:alpha val="40000"/>
              </a:prstClr>
            </a:outerShdw>
          </a:effectLst>
        </p:spPr>
      </p:pic>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776097" y="866072"/>
            <a:ext cx="11200756" cy="581057"/>
          </a:xfrm>
          <a:prstGeom prst="rect">
            <a:avLst/>
          </a:prstGeom>
        </p:spPr>
        <p:txBody>
          <a:bodyPr wrap="square">
            <a:spAutoFit/>
          </a:bodyPr>
          <a:lstStyle/>
          <a:p>
            <a:pPr>
              <a:lnSpc>
                <a:spcPct val="150000"/>
              </a:lnSpc>
            </a:pPr>
            <a:r>
              <a:rPr lang="zh-CN" altLang="zh-CN" sz="2400" b="1" dirty="0"/>
              <a:t>循环的嵌套</a:t>
            </a:r>
            <a:endParaRPr lang="en-US" altLang="zh-CN" sz="2400" b="1" kern="100" dirty="0">
              <a:latin typeface="+mn-ea"/>
              <a:cs typeface="Times New Roman" panose="02020603050405020304" pitchFamily="18" charset="0"/>
            </a:endParaRPr>
          </a:p>
        </p:txBody>
      </p:sp>
      <p:sp>
        <p:nvSpPr>
          <p:cNvPr id="2" name="矩形 1"/>
          <p:cNvSpPr/>
          <p:nvPr/>
        </p:nvSpPr>
        <p:spPr>
          <a:xfrm>
            <a:off x="530360" y="1447129"/>
            <a:ext cx="10984224" cy="581057"/>
          </a:xfrm>
          <a:prstGeom prst="rect">
            <a:avLst/>
          </a:prstGeom>
        </p:spPr>
        <p:txBody>
          <a:bodyPr wrap="square">
            <a:spAutoFit/>
          </a:bodyPr>
          <a:lstStyle/>
          <a:p>
            <a:pPr indent="266700" algn="just">
              <a:lnSpc>
                <a:spcPct val="150000"/>
              </a:lnSpc>
              <a:spcAft>
                <a:spcPts val="0"/>
              </a:spcAft>
            </a:pPr>
            <a:r>
              <a:rPr lang="zh-CN" altLang="zh-CN" sz="2400" dirty="0">
                <a:latin typeface="+mn-ea"/>
              </a:rPr>
              <a:t>打印“</a:t>
            </a:r>
            <a:r>
              <a:rPr lang="en-US" altLang="zh-CN" sz="2400" dirty="0">
                <a:latin typeface="+mn-ea"/>
              </a:rPr>
              <a:t>*</a:t>
            </a:r>
            <a:r>
              <a:rPr lang="zh-CN" altLang="zh-CN" sz="2400" dirty="0">
                <a:latin typeface="+mn-ea"/>
              </a:rPr>
              <a:t>”组成的图形</a:t>
            </a:r>
            <a:endParaRPr lang="zh-CN" altLang="zh-CN" sz="2400" kern="100" dirty="0">
              <a:latin typeface="+mn-ea"/>
              <a:cs typeface="Times New Roman" panose="02020603050405020304" pitchFamily="18" charset="0"/>
            </a:endParaRPr>
          </a:p>
        </p:txBody>
      </p:sp>
      <p:grpSp>
        <p:nvGrpSpPr>
          <p:cNvPr id="17" name="组合 16"/>
          <p:cNvGrpSpPr/>
          <p:nvPr/>
        </p:nvGrpSpPr>
        <p:grpSpPr>
          <a:xfrm>
            <a:off x="688491" y="1737657"/>
            <a:ext cx="8843136" cy="2059090"/>
            <a:chOff x="688491" y="1737657"/>
            <a:chExt cx="8843136" cy="2059090"/>
          </a:xfrm>
        </p:grpSpPr>
        <p:sp>
          <p:nvSpPr>
            <p:cNvPr id="9" name="矩形 8"/>
            <p:cNvSpPr/>
            <p:nvPr/>
          </p:nvSpPr>
          <p:spPr>
            <a:xfrm>
              <a:off x="688491" y="2116636"/>
              <a:ext cx="5838825" cy="160059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1" name="直接箭头连接符 10"/>
            <p:cNvCxnSpPr/>
            <p:nvPr/>
          </p:nvCxnSpPr>
          <p:spPr>
            <a:xfrm>
              <a:off x="6527316" y="2912067"/>
              <a:ext cx="1609104"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6" name="矩形 15"/>
            <p:cNvSpPr/>
            <p:nvPr/>
          </p:nvSpPr>
          <p:spPr>
            <a:xfrm>
              <a:off x="8097269" y="1737657"/>
              <a:ext cx="1434358" cy="205909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776097" y="866072"/>
            <a:ext cx="11200756" cy="581057"/>
          </a:xfrm>
          <a:prstGeom prst="rect">
            <a:avLst/>
          </a:prstGeom>
        </p:spPr>
        <p:txBody>
          <a:bodyPr wrap="square">
            <a:spAutoFit/>
          </a:bodyPr>
          <a:lstStyle/>
          <a:p>
            <a:pPr>
              <a:lnSpc>
                <a:spcPct val="150000"/>
              </a:lnSpc>
            </a:pPr>
            <a:r>
              <a:rPr lang="zh-CN" altLang="zh-CN" sz="2400" b="1" dirty="0"/>
              <a:t>循环的嵌套</a:t>
            </a:r>
            <a:endParaRPr lang="en-US" altLang="zh-CN" sz="2400" b="1" kern="100" dirty="0">
              <a:latin typeface="+mn-ea"/>
              <a:cs typeface="Times New Roman" panose="02020603050405020304" pitchFamily="18" charset="0"/>
            </a:endParaRPr>
          </a:p>
        </p:txBody>
      </p:sp>
      <p:sp>
        <p:nvSpPr>
          <p:cNvPr id="2" name="矩形 1"/>
          <p:cNvSpPr/>
          <p:nvPr/>
        </p:nvSpPr>
        <p:spPr>
          <a:xfrm>
            <a:off x="530360" y="1447129"/>
            <a:ext cx="10984224" cy="587340"/>
          </a:xfrm>
          <a:prstGeom prst="rect">
            <a:avLst/>
          </a:prstGeom>
        </p:spPr>
        <p:txBody>
          <a:bodyPr wrap="square">
            <a:spAutoFit/>
          </a:bodyPr>
          <a:lstStyle/>
          <a:p>
            <a:pPr indent="266700" algn="just">
              <a:lnSpc>
                <a:spcPct val="150000"/>
              </a:lnSpc>
              <a:spcAft>
                <a:spcPts val="0"/>
              </a:spcAft>
            </a:pPr>
            <a:r>
              <a:rPr lang="zh-CN" altLang="en-US" sz="2400" b="1" dirty="0">
                <a:latin typeface="+mn-ea"/>
              </a:rPr>
              <a:t>问题</a:t>
            </a:r>
            <a:r>
              <a:rPr lang="zh-CN" altLang="en-US" sz="2400" dirty="0">
                <a:latin typeface="+mn-ea"/>
              </a:rPr>
              <a:t>：</a:t>
            </a:r>
            <a:r>
              <a:rPr lang="zh-CN" altLang="zh-CN" sz="2400" dirty="0">
                <a:latin typeface="+mn-ea"/>
              </a:rPr>
              <a:t>找出</a:t>
            </a:r>
            <a:r>
              <a:rPr lang="en-US" altLang="zh-CN" sz="2400" dirty="0">
                <a:latin typeface="+mn-ea"/>
              </a:rPr>
              <a:t>300</a:t>
            </a:r>
            <a:r>
              <a:rPr lang="zh-CN" altLang="zh-CN" sz="2400" dirty="0">
                <a:latin typeface="+mn-ea"/>
              </a:rPr>
              <a:t>以内的所有素数</a:t>
            </a:r>
            <a:endParaRPr lang="zh-CN" altLang="zh-CN" sz="2400" kern="100" dirty="0">
              <a:latin typeface="+mn-ea"/>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776097" y="2186753"/>
            <a:ext cx="7724775" cy="2543175"/>
          </a:xfrm>
          <a:prstGeom prst="rect">
            <a:avLst/>
          </a:prstGeom>
          <a:ln>
            <a:solidFill>
              <a:schemeClr val="tx1"/>
            </a:solidFill>
          </a:ln>
          <a:effectLst>
            <a:outerShdw blurRad="50800" dist="38100" dir="2700000" algn="tl" rotWithShape="0">
              <a:prstClr val="black">
                <a:alpha val="40000"/>
              </a:prstClr>
            </a:outerShdw>
          </a:effectLst>
        </p:spPr>
      </p:pic>
      <p:sp>
        <p:nvSpPr>
          <p:cNvPr id="16" name="矩形 15"/>
          <p:cNvSpPr/>
          <p:nvPr/>
        </p:nvSpPr>
        <p:spPr>
          <a:xfrm>
            <a:off x="1457929" y="2587160"/>
            <a:ext cx="6851183" cy="205909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5" name="文本框 14"/>
          <p:cNvSpPr txBox="1"/>
          <p:nvPr/>
        </p:nvSpPr>
        <p:spPr>
          <a:xfrm>
            <a:off x="6971283" y="2933483"/>
            <a:ext cx="3250939"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CN" altLang="en-US" sz="2000" dirty="0">
                <a:latin typeface="+mn-ea"/>
              </a:rPr>
              <a:t>判断一个整数是否为素数</a:t>
            </a:r>
          </a:p>
        </p:txBody>
      </p:sp>
      <p:pic>
        <p:nvPicPr>
          <p:cNvPr id="6" name="图片 5"/>
          <p:cNvPicPr>
            <a:picLocks noChangeAspect="1"/>
          </p:cNvPicPr>
          <p:nvPr/>
        </p:nvPicPr>
        <p:blipFill>
          <a:blip r:embed="rId4"/>
          <a:stretch>
            <a:fillRect/>
          </a:stretch>
        </p:blipFill>
        <p:spPr>
          <a:xfrm>
            <a:off x="0" y="4975407"/>
            <a:ext cx="12192000" cy="1340887"/>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877128" y="2038382"/>
            <a:ext cx="8191500" cy="3676650"/>
          </a:xfrm>
          <a:prstGeom prst="rect">
            <a:avLst/>
          </a:prstGeom>
          <a:ln>
            <a:solidFill>
              <a:schemeClr val="tx1"/>
            </a:solidFill>
          </a:ln>
          <a:effectLst>
            <a:outerShdw blurRad="50800" dist="38100" dir="2700000" algn="tl" rotWithShape="0">
              <a:prstClr val="black">
                <a:alpha val="40000"/>
              </a:prstClr>
            </a:outerShdw>
          </a:effectLst>
        </p:spPr>
      </p:pic>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776097" y="866072"/>
            <a:ext cx="11200756" cy="581057"/>
          </a:xfrm>
          <a:prstGeom prst="rect">
            <a:avLst/>
          </a:prstGeom>
        </p:spPr>
        <p:txBody>
          <a:bodyPr wrap="square">
            <a:spAutoFit/>
          </a:bodyPr>
          <a:lstStyle/>
          <a:p>
            <a:pPr>
              <a:lnSpc>
                <a:spcPct val="150000"/>
              </a:lnSpc>
            </a:pPr>
            <a:r>
              <a:rPr lang="zh-CN" altLang="zh-CN" sz="2400" b="1" dirty="0"/>
              <a:t>循环的嵌套</a:t>
            </a:r>
            <a:endParaRPr lang="en-US" altLang="zh-CN" sz="2400" b="1" kern="100" dirty="0">
              <a:latin typeface="+mn-ea"/>
              <a:cs typeface="Times New Roman" panose="02020603050405020304" pitchFamily="18" charset="0"/>
            </a:endParaRPr>
          </a:p>
        </p:txBody>
      </p:sp>
      <p:sp>
        <p:nvSpPr>
          <p:cNvPr id="2" name="矩形 1"/>
          <p:cNvSpPr/>
          <p:nvPr/>
        </p:nvSpPr>
        <p:spPr>
          <a:xfrm>
            <a:off x="530360" y="1447129"/>
            <a:ext cx="10984224" cy="587340"/>
          </a:xfrm>
          <a:prstGeom prst="rect">
            <a:avLst/>
          </a:prstGeom>
        </p:spPr>
        <p:txBody>
          <a:bodyPr wrap="square">
            <a:spAutoFit/>
          </a:bodyPr>
          <a:lstStyle/>
          <a:p>
            <a:pPr indent="266700" algn="just">
              <a:lnSpc>
                <a:spcPct val="150000"/>
              </a:lnSpc>
              <a:spcAft>
                <a:spcPts val="0"/>
              </a:spcAft>
            </a:pPr>
            <a:r>
              <a:rPr lang="zh-CN" altLang="en-US" sz="2400" b="1" dirty="0">
                <a:latin typeface="+mn-ea"/>
              </a:rPr>
              <a:t>问题</a:t>
            </a:r>
            <a:r>
              <a:rPr lang="zh-CN" altLang="en-US" sz="2400" dirty="0">
                <a:latin typeface="+mn-ea"/>
              </a:rPr>
              <a:t>：</a:t>
            </a:r>
            <a:r>
              <a:rPr lang="zh-CN" altLang="zh-CN" sz="2400" dirty="0">
                <a:latin typeface="+mn-ea"/>
              </a:rPr>
              <a:t>找出</a:t>
            </a:r>
            <a:r>
              <a:rPr lang="en-US" altLang="zh-CN" sz="2400" dirty="0">
                <a:latin typeface="+mn-ea"/>
              </a:rPr>
              <a:t>300</a:t>
            </a:r>
            <a:r>
              <a:rPr lang="zh-CN" altLang="zh-CN" sz="2400" dirty="0">
                <a:latin typeface="+mn-ea"/>
              </a:rPr>
              <a:t>以内的所有素数</a:t>
            </a:r>
            <a:r>
              <a:rPr lang="zh-CN" altLang="en-US" sz="2400" dirty="0">
                <a:latin typeface="+mn-ea"/>
              </a:rPr>
              <a:t>，并统计个数</a:t>
            </a:r>
            <a:endParaRPr lang="zh-CN" altLang="zh-CN" sz="2400" kern="100" dirty="0">
              <a:latin typeface="+mn-ea"/>
              <a:cs typeface="Times New Roman" panose="02020603050405020304" pitchFamily="18" charset="0"/>
            </a:endParaRPr>
          </a:p>
        </p:txBody>
      </p:sp>
      <p:sp>
        <p:nvSpPr>
          <p:cNvPr id="16" name="矩形 15"/>
          <p:cNvSpPr/>
          <p:nvPr/>
        </p:nvSpPr>
        <p:spPr>
          <a:xfrm>
            <a:off x="906946" y="2071185"/>
            <a:ext cx="2094672" cy="33408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4" name="矩形 13"/>
          <p:cNvSpPr/>
          <p:nvPr/>
        </p:nvSpPr>
        <p:spPr>
          <a:xfrm>
            <a:off x="2242102" y="4867393"/>
            <a:ext cx="2094672" cy="33408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1F0C509-555F-4C6A-AE16-5D1FFA2430CD}"/>
              </a:ext>
            </a:extLst>
          </p:cNvPr>
          <p:cNvSpPr>
            <a:spLocks noChangeAspect="1"/>
          </p:cNvSpPr>
          <p:nvPr>
            <p:custDataLst>
              <p:tags r:id="rId1"/>
            </p:custDataLst>
          </p:nvPr>
        </p:nvSpPr>
        <p:spPr>
          <a:xfrm>
            <a:off x="1295400" y="0"/>
            <a:ext cx="9601199"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355600" rIns="355600" rtlCol="0" anchor="ctr">
            <a:noAutofit/>
          </a:bodyPr>
          <a:lstStyle/>
          <a:p>
            <a:pPr algn="ctr"/>
            <a:r>
              <a:rPr lang="zh-CN" altLang="en-US" sz="20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网络视频</a:t>
            </a:r>
          </a:p>
          <a:p>
            <a:pPr algn="just"/>
            <a:endParaRPr lang="zh-CN" altLang="en-US"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r>
              <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rPr>
              <a:t>https://www.bilibili.com/video/BV1ub411h7uq/</a:t>
            </a: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r>
              <a:rPr lang="zh-CN" altLang="en-US" sz="1100">
                <a:solidFill>
                  <a:srgbClr val="C8C8C8"/>
                </a:solidFill>
                <a:latin typeface="Microsoft Yahei" panose="020B0503020204020204" pitchFamily="34" charset="-122"/>
                <a:ea typeface="Microsoft Yahei" panose="020B0503020204020204" pitchFamily="34" charset="-122"/>
                <a:sym typeface="Microsoft Yahei" panose="020B0503020204020204" pitchFamily="34" charset="-122"/>
              </a:rPr>
              <a:t>温馨提示：此视频框在点击“上传手机课件”时会进行转换，用手机进行观看时则会变为可点击的视频。此视频框可被拖动移位和修改大小</a:t>
            </a:r>
          </a:p>
        </p:txBody>
      </p:sp>
    </p:spTree>
    <p:extLst>
      <p:ext uri="{BB962C8B-B14F-4D97-AF65-F5344CB8AC3E}">
        <p14:creationId xmlns:p14="http://schemas.microsoft.com/office/powerpoint/2010/main" val="2094450718"/>
      </p:ext>
    </p:extLst>
  </p:cSld>
  <p:clrMapOvr>
    <a:masterClrMapping/>
  </p:clrMapOvr>
  <p:transition spd="slow">
    <p:rand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DD893F5-6F52-461B-8E69-84733F8351E9}"/>
              </a:ext>
            </a:extLst>
          </p:cNvPr>
          <p:cNvSpPr>
            <a:spLocks noChangeAspect="1"/>
          </p:cNvSpPr>
          <p:nvPr>
            <p:custDataLst>
              <p:tags r:id="rId1"/>
            </p:custDataLst>
          </p:nvPr>
        </p:nvSpPr>
        <p:spPr>
          <a:xfrm>
            <a:off x="1295400" y="0"/>
            <a:ext cx="9601199"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355600" rIns="355600" rtlCol="0" anchor="ctr">
            <a:noAutofit/>
          </a:bodyPr>
          <a:lstStyle/>
          <a:p>
            <a:pPr algn="ctr"/>
            <a:r>
              <a:rPr lang="zh-CN" altLang="en-US" sz="20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网络视频</a:t>
            </a:r>
          </a:p>
          <a:p>
            <a:pPr algn="just"/>
            <a:endParaRPr lang="zh-CN" altLang="en-US"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r>
              <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rPr>
              <a:t>https://www.bilibili.com/video/BV13a411B7T9/</a:t>
            </a: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r>
              <a:rPr lang="zh-CN" altLang="en-US" sz="1100">
                <a:solidFill>
                  <a:srgbClr val="C8C8C8"/>
                </a:solidFill>
                <a:latin typeface="Microsoft Yahei" panose="020B0503020204020204" pitchFamily="34" charset="-122"/>
                <a:ea typeface="Microsoft Yahei" panose="020B0503020204020204" pitchFamily="34" charset="-122"/>
                <a:sym typeface="Microsoft Yahei" panose="020B0503020204020204" pitchFamily="34" charset="-122"/>
              </a:rPr>
              <a:t>温馨提示：此视频框在点击“上传手机课件”时会进行转换，用手机进行观看时则会变为可点击的视频。此视频框可被拖动移位和修改大小</a:t>
            </a:r>
          </a:p>
        </p:txBody>
      </p:sp>
    </p:spTree>
    <p:extLst>
      <p:ext uri="{BB962C8B-B14F-4D97-AF65-F5344CB8AC3E}">
        <p14:creationId xmlns:p14="http://schemas.microsoft.com/office/powerpoint/2010/main" val="1096109100"/>
      </p:ext>
    </p:extLst>
  </p:cSld>
  <p:clrMapOvr>
    <a:masterClrMapping/>
  </p:clrMapOvr>
  <p:transition spd="slow">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E3D100B-5139-46C1-AD02-324FB715BE51}"/>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以下哪个选项正确描述了</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Python</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中的</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for</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循环？</a:t>
            </a:r>
          </a:p>
        </p:txBody>
      </p:sp>
      <p:sp>
        <p:nvSpPr>
          <p:cNvPr id="5" name="文本框 4">
            <a:extLst>
              <a:ext uri="{FF2B5EF4-FFF2-40B4-BE49-F238E27FC236}">
                <a16:creationId xmlns:a16="http://schemas.microsoft.com/office/drawing/2014/main" id="{DE7B74D1-7D6C-4CFD-A6E0-BCD46F3BC66A}"/>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for</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循环用于重复执行一段代码，直到条件为假。</a:t>
            </a:r>
          </a:p>
        </p:txBody>
      </p:sp>
      <p:sp>
        <p:nvSpPr>
          <p:cNvPr id="6" name="文本框 5">
            <a:extLst>
              <a:ext uri="{FF2B5EF4-FFF2-40B4-BE49-F238E27FC236}">
                <a16:creationId xmlns:a16="http://schemas.microsoft.com/office/drawing/2014/main" id="{44D618CF-FA04-4B1B-AF47-8C68DDA1083B}"/>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for</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循环用于遍历一个可迭代对象（如列表、字符串等）中的每个元素。</a:t>
            </a:r>
          </a:p>
        </p:txBody>
      </p:sp>
      <p:sp>
        <p:nvSpPr>
          <p:cNvPr id="7" name="文本框 6">
            <a:extLst>
              <a:ext uri="{FF2B5EF4-FFF2-40B4-BE49-F238E27FC236}">
                <a16:creationId xmlns:a16="http://schemas.microsoft.com/office/drawing/2014/main" id="{0755827F-D297-46FC-9E1F-FD2A2F8AC48A}"/>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for</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循环用于处理异常，并在异常发生时执行特定的代码块。</a:t>
            </a:r>
          </a:p>
        </p:txBody>
      </p:sp>
      <p:sp>
        <p:nvSpPr>
          <p:cNvPr id="8" name="文本框 7">
            <a:extLst>
              <a:ext uri="{FF2B5EF4-FFF2-40B4-BE49-F238E27FC236}">
                <a16:creationId xmlns:a16="http://schemas.microsoft.com/office/drawing/2014/main" id="{487E9873-96FA-4DAB-9472-EC122696DFEF}"/>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for</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循环用于定义一个函数，并在函数内部进行循环操作。</a:t>
            </a:r>
          </a:p>
        </p:txBody>
      </p:sp>
      <p:sp>
        <p:nvSpPr>
          <p:cNvPr id="9" name="椭圆 8">
            <a:extLst>
              <a:ext uri="{FF2B5EF4-FFF2-40B4-BE49-F238E27FC236}">
                <a16:creationId xmlns:a16="http://schemas.microsoft.com/office/drawing/2014/main" id="{AC0E50BE-D11B-4A8C-A6F3-5C622D57956C}"/>
              </a:ext>
            </a:extLst>
          </p:cNvPr>
          <p:cNvSpPr>
            <a:spLocks noChangeAspect="1"/>
          </p:cNvSpPr>
          <p:nvPr>
            <p:custDataLst>
              <p:tags r:id="rId7"/>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9F31105D-9D8F-4E5B-921D-2D7E9E4148A0}"/>
              </a:ext>
            </a:extLst>
          </p:cNvPr>
          <p:cNvSpPr>
            <a:spLocks noChangeAspect="1"/>
          </p:cNvSpPr>
          <p:nvPr>
            <p:custDataLst>
              <p:tags r:id="rId8"/>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C34DD924-DE54-42D8-9402-1DF7EC50DB14}"/>
              </a:ext>
            </a:extLst>
          </p:cNvPr>
          <p:cNvSpPr>
            <a:spLocks noChangeAspect="1"/>
          </p:cNvSpPr>
          <p:nvPr>
            <p:custDataLst>
              <p:tags r:id="rId9"/>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7D9DFE99-EB91-4822-97F1-9E6A40C783F2}"/>
              </a:ext>
            </a:extLst>
          </p:cNvPr>
          <p:cNvSpPr>
            <a:spLocks noChangeAspect="1"/>
          </p:cNvSpPr>
          <p:nvPr>
            <p:custDataLst>
              <p:tags r:id="rId10"/>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81F68E21-74C9-4AF5-B5C0-DA8EB158404C}"/>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2640092A-8787-448A-8F6A-7E8FF8668EC5}"/>
              </a:ext>
            </a:extLst>
          </p:cNvPr>
          <p:cNvGrpSpPr/>
          <p:nvPr>
            <p:custDataLst>
              <p:tags r:id="rId12"/>
            </p:custDataLst>
          </p:nvPr>
        </p:nvGrpSpPr>
        <p:grpSpPr>
          <a:xfrm>
            <a:off x="0" y="0"/>
            <a:ext cx="12192000" cy="635000"/>
            <a:chOff x="0" y="0"/>
            <a:chExt cx="12192000" cy="635000"/>
          </a:xfrm>
        </p:grpSpPr>
        <p:sp>
          <p:nvSpPr>
            <p:cNvPr id="14" name="TitleBackground">
              <a:extLst>
                <a:ext uri="{FF2B5EF4-FFF2-40B4-BE49-F238E27FC236}">
                  <a16:creationId xmlns:a16="http://schemas.microsoft.com/office/drawing/2014/main" id="{AEFCF811-685D-4B3D-969A-2E3A90D1943B}"/>
                </a:ext>
              </a:extLst>
            </p:cNvPr>
            <p:cNvSpPr/>
            <p:nvPr>
              <p:custDataLst>
                <p:tags r:id="rId14"/>
              </p:custDataLst>
            </p:nvPr>
          </p:nvSpPr>
          <p:spPr>
            <a:xfrm>
              <a:off x="0" y="0"/>
              <a:ext cx="12192000" cy="635000"/>
            </a:xfrm>
            <a:prstGeom prst="rect">
              <a:avLst/>
            </a:prstGeom>
            <a:solidFill>
              <a:srgbClr val="F6F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561412A8-5ACD-4379-9139-CABC91F8A5AD}"/>
                </a:ext>
              </a:extLst>
            </p:cNvPr>
            <p:cNvSpPr/>
            <p:nvPr>
              <p:custDataLst>
                <p:tags r:id="rId15"/>
              </p:custDataLst>
            </p:nvPr>
          </p:nvSpPr>
          <p:spPr>
            <a:xfrm>
              <a:off x="0" y="0"/>
              <a:ext cx="190500" cy="635000"/>
            </a:xfrm>
            <a:prstGeom prst="rect">
              <a:avLst/>
            </a:prstGeom>
            <a:solidFill>
              <a:srgbClr val="639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3BD69A4F-2D52-4FB0-80E4-30FC5355D008}"/>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B8E81760-01D6-4731-AC89-A759DB41BEA8}"/>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2903042A-1E2D-4639-9BFA-DB0E137902F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191427626"/>
      </p:ext>
    </p:extLst>
  </p:cSld>
  <p:clrMapOvr>
    <a:masterClrMapping/>
  </p:clrMapOvr>
  <p:transition spd="slow">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p:cNvSpPr txBox="1"/>
          <p:nvPr/>
        </p:nvSpPr>
        <p:spPr>
          <a:xfrm>
            <a:off x="3887776" y="2420224"/>
            <a:ext cx="5080237" cy="830997"/>
          </a:xfrm>
          <a:prstGeom prst="rect">
            <a:avLst/>
          </a:prstGeom>
          <a:noFill/>
        </p:spPr>
        <p:txBody>
          <a:bodyPr wrap="none" rtlCol="0">
            <a:spAutoFit/>
          </a:bodyPr>
          <a:lstStyle/>
          <a:p>
            <a:r>
              <a:rPr lang="en-US" altLang="zh-CN"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random</a:t>
            </a:r>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库的使用</a:t>
            </a:r>
          </a:p>
        </p:txBody>
      </p:sp>
      <p:grpSp>
        <p:nvGrpSpPr>
          <p:cNvPr id="13" name="Group 5"/>
          <p:cNvGrpSpPr/>
          <p:nvPr/>
        </p:nvGrpSpPr>
        <p:grpSpPr>
          <a:xfrm>
            <a:off x="8825614" y="4241498"/>
            <a:ext cx="2169488" cy="2175406"/>
            <a:chOff x="5292553" y="3355717"/>
            <a:chExt cx="1711365" cy="2494000"/>
          </a:xfrm>
          <a:solidFill>
            <a:schemeClr val="bg1">
              <a:lumMod val="95000"/>
            </a:schemeClr>
          </a:solidFill>
        </p:grpSpPr>
        <p:sp>
          <p:nvSpPr>
            <p:cNvPr id="14" name="Rectangle 5"/>
            <p:cNvSpPr>
              <a:spLocks noChangeArrowheads="1"/>
            </p:cNvSpPr>
            <p:nvPr/>
          </p:nvSpPr>
          <p:spPr bwMode="auto">
            <a:xfrm>
              <a:off x="5292553" y="3573075"/>
              <a:ext cx="992082" cy="190188"/>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5" name="Rectangle 6"/>
            <p:cNvSpPr>
              <a:spLocks noChangeArrowheads="1"/>
            </p:cNvSpPr>
            <p:nvPr/>
          </p:nvSpPr>
          <p:spPr bwMode="auto">
            <a:xfrm>
              <a:off x="5402008" y="4624848"/>
              <a:ext cx="80422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6" name="Rectangle 7"/>
            <p:cNvSpPr>
              <a:spLocks noChangeArrowheads="1"/>
            </p:cNvSpPr>
            <p:nvPr/>
          </p:nvSpPr>
          <p:spPr bwMode="auto">
            <a:xfrm>
              <a:off x="5471873" y="3355717"/>
              <a:ext cx="1124825"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7" name="Rectangle 8"/>
            <p:cNvSpPr>
              <a:spLocks noChangeArrowheads="1"/>
            </p:cNvSpPr>
            <p:nvPr/>
          </p:nvSpPr>
          <p:spPr bwMode="auto">
            <a:xfrm>
              <a:off x="5382601" y="3902993"/>
              <a:ext cx="1127154" cy="784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0" name="Rectangle 9"/>
            <p:cNvSpPr>
              <a:spLocks noChangeArrowheads="1"/>
            </p:cNvSpPr>
            <p:nvPr/>
          </p:nvSpPr>
          <p:spPr bwMode="auto">
            <a:xfrm>
              <a:off x="5592196" y="3981397"/>
              <a:ext cx="1004502"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2" name="Rectangle 10"/>
            <p:cNvSpPr>
              <a:spLocks noChangeArrowheads="1"/>
            </p:cNvSpPr>
            <p:nvPr/>
          </p:nvSpPr>
          <p:spPr bwMode="auto">
            <a:xfrm>
              <a:off x="5471873" y="4093379"/>
              <a:ext cx="874864" cy="7374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3" name="Rectangle 11"/>
            <p:cNvSpPr>
              <a:spLocks noChangeArrowheads="1"/>
            </p:cNvSpPr>
            <p:nvPr/>
          </p:nvSpPr>
          <p:spPr bwMode="auto">
            <a:xfrm>
              <a:off x="5592196" y="4166845"/>
              <a:ext cx="1026238"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5" name="Rectangle 12"/>
            <p:cNvSpPr>
              <a:spLocks noChangeArrowheads="1"/>
            </p:cNvSpPr>
            <p:nvPr/>
          </p:nvSpPr>
          <p:spPr bwMode="auto">
            <a:xfrm>
              <a:off x="5570460" y="4915952"/>
              <a:ext cx="902034" cy="52011"/>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7" name="Rectangle 13"/>
            <p:cNvSpPr>
              <a:spLocks noChangeArrowheads="1"/>
            </p:cNvSpPr>
            <p:nvPr/>
          </p:nvSpPr>
          <p:spPr bwMode="auto">
            <a:xfrm>
              <a:off x="5690783" y="4967962"/>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8" name="Rectangle 14"/>
            <p:cNvSpPr>
              <a:spLocks noChangeArrowheads="1"/>
            </p:cNvSpPr>
            <p:nvPr/>
          </p:nvSpPr>
          <p:spPr bwMode="auto">
            <a:xfrm>
              <a:off x="5409771" y="5109245"/>
              <a:ext cx="936966" cy="23443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0" name="Rectangle 16"/>
            <p:cNvSpPr>
              <a:spLocks noChangeArrowheads="1"/>
            </p:cNvSpPr>
            <p:nvPr/>
          </p:nvSpPr>
          <p:spPr bwMode="auto">
            <a:xfrm>
              <a:off x="5632562" y="5343680"/>
              <a:ext cx="877193"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1" name="Rectangle 17"/>
            <p:cNvSpPr>
              <a:spLocks noChangeArrowheads="1"/>
            </p:cNvSpPr>
            <p:nvPr/>
          </p:nvSpPr>
          <p:spPr bwMode="auto">
            <a:xfrm>
              <a:off x="5340682" y="5458288"/>
              <a:ext cx="823630" cy="166900"/>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2" name="Rectangle 18"/>
            <p:cNvSpPr>
              <a:spLocks noChangeArrowheads="1"/>
            </p:cNvSpPr>
            <p:nvPr/>
          </p:nvSpPr>
          <p:spPr bwMode="auto">
            <a:xfrm>
              <a:off x="5536304" y="5625188"/>
              <a:ext cx="1110076" cy="22434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3" name="Rectangle 19"/>
            <p:cNvSpPr>
              <a:spLocks noChangeArrowheads="1"/>
            </p:cNvSpPr>
            <p:nvPr/>
          </p:nvSpPr>
          <p:spPr bwMode="auto">
            <a:xfrm>
              <a:off x="6411944" y="3355717"/>
              <a:ext cx="24841"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4" name="Rectangle 20"/>
            <p:cNvSpPr>
              <a:spLocks noChangeArrowheads="1"/>
            </p:cNvSpPr>
            <p:nvPr/>
          </p:nvSpPr>
          <p:spPr bwMode="auto">
            <a:xfrm>
              <a:off x="6436785" y="3575404"/>
              <a:ext cx="776" cy="77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5" name="Rectangle 21"/>
            <p:cNvSpPr>
              <a:spLocks noChangeArrowheads="1"/>
            </p:cNvSpPr>
            <p:nvPr/>
          </p:nvSpPr>
          <p:spPr bwMode="auto">
            <a:xfrm>
              <a:off x="5592196" y="3355717"/>
              <a:ext cx="40366"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6" name="Rectangle 22"/>
            <p:cNvSpPr>
              <a:spLocks noChangeArrowheads="1"/>
            </p:cNvSpPr>
            <p:nvPr/>
          </p:nvSpPr>
          <p:spPr bwMode="auto">
            <a:xfrm>
              <a:off x="6509755" y="4166845"/>
              <a:ext cx="16302"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7" name="Rectangle 23"/>
            <p:cNvSpPr>
              <a:spLocks noChangeArrowheads="1"/>
            </p:cNvSpPr>
            <p:nvPr/>
          </p:nvSpPr>
          <p:spPr bwMode="auto">
            <a:xfrm>
              <a:off x="5676034" y="4166845"/>
              <a:ext cx="158360"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8" name="Freeform 24"/>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ln>
          </p:spPr>
          <p:txBody>
            <a:bodyPr vert="horz" wrap="square" lIns="86687" tIns="43344" rIns="86687" bIns="43344" numCol="1" anchor="t" anchorCtr="0" compatLnSpc="1"/>
            <a:lstStyle/>
            <a:p>
              <a:endParaRPr lang="en-US" sz="1705" dirty="0">
                <a:solidFill>
                  <a:prstClr val="black"/>
                </a:solidFill>
                <a:latin typeface="Calibri" panose="020F0502020204030204"/>
                <a:ea typeface="微软雅黑" panose="020B0503020204020204" pitchFamily="34" charset="-122"/>
              </a:endParaRPr>
            </a:p>
          </p:txBody>
        </p:sp>
        <p:sp>
          <p:nvSpPr>
            <p:cNvPr id="39" name="Freeform 25"/>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0" name="Freeform 26"/>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1" name="Rectangle 27"/>
            <p:cNvSpPr>
              <a:spLocks noChangeArrowheads="1"/>
            </p:cNvSpPr>
            <p:nvPr/>
          </p:nvSpPr>
          <p:spPr bwMode="auto">
            <a:xfrm>
              <a:off x="5306526" y="4421463"/>
              <a:ext cx="81742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2" name="Rectangle 28"/>
            <p:cNvSpPr>
              <a:spLocks noChangeArrowheads="1"/>
            </p:cNvSpPr>
            <p:nvPr/>
          </p:nvSpPr>
          <p:spPr bwMode="auto">
            <a:xfrm>
              <a:off x="5808001" y="4421463"/>
              <a:ext cx="6055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3" name="Rectangle 29"/>
            <p:cNvSpPr>
              <a:spLocks noChangeArrowheads="1"/>
            </p:cNvSpPr>
            <p:nvPr/>
          </p:nvSpPr>
          <p:spPr bwMode="auto">
            <a:xfrm>
              <a:off x="5652745" y="4421463"/>
              <a:ext cx="62102"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4" name="Rectangle 30"/>
            <p:cNvSpPr>
              <a:spLocks noChangeArrowheads="1"/>
            </p:cNvSpPr>
            <p:nvPr/>
          </p:nvSpPr>
          <p:spPr bwMode="auto">
            <a:xfrm>
              <a:off x="5738136" y="4624848"/>
              <a:ext cx="12653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5" name="Rectangle 31"/>
            <p:cNvSpPr>
              <a:spLocks noChangeArrowheads="1"/>
            </p:cNvSpPr>
            <p:nvPr/>
          </p:nvSpPr>
          <p:spPr bwMode="auto">
            <a:xfrm>
              <a:off x="5738136"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6" name="Rectangle 32"/>
            <p:cNvSpPr>
              <a:spLocks noChangeArrowheads="1"/>
            </p:cNvSpPr>
            <p:nvPr/>
          </p:nvSpPr>
          <p:spPr bwMode="auto">
            <a:xfrm>
              <a:off x="5772292"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7" name="Rectangle 33"/>
            <p:cNvSpPr>
              <a:spLocks noChangeArrowheads="1"/>
            </p:cNvSpPr>
            <p:nvPr/>
          </p:nvSpPr>
          <p:spPr bwMode="auto">
            <a:xfrm>
              <a:off x="6264452" y="4967962"/>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8" name="Rectangle 34"/>
            <p:cNvSpPr>
              <a:spLocks noChangeArrowheads="1"/>
            </p:cNvSpPr>
            <p:nvPr/>
          </p:nvSpPr>
          <p:spPr bwMode="auto">
            <a:xfrm>
              <a:off x="6311804" y="4967962"/>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9" name="Rectangle 35"/>
            <p:cNvSpPr>
              <a:spLocks noChangeArrowheads="1"/>
            </p:cNvSpPr>
            <p:nvPr/>
          </p:nvSpPr>
          <p:spPr bwMode="auto">
            <a:xfrm>
              <a:off x="5690783" y="3761710"/>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0" name="Rectangle 36"/>
            <p:cNvSpPr>
              <a:spLocks noChangeArrowheads="1"/>
            </p:cNvSpPr>
            <p:nvPr/>
          </p:nvSpPr>
          <p:spPr bwMode="auto">
            <a:xfrm>
              <a:off x="5738136"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1" name="Rectangle 37"/>
            <p:cNvSpPr>
              <a:spLocks noChangeArrowheads="1"/>
            </p:cNvSpPr>
            <p:nvPr/>
          </p:nvSpPr>
          <p:spPr bwMode="auto">
            <a:xfrm>
              <a:off x="5772292"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2" name="Rectangle 38"/>
            <p:cNvSpPr>
              <a:spLocks noChangeArrowheads="1"/>
            </p:cNvSpPr>
            <p:nvPr/>
          </p:nvSpPr>
          <p:spPr bwMode="auto">
            <a:xfrm>
              <a:off x="6264452" y="3761710"/>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3" name="Rectangle 39"/>
            <p:cNvSpPr>
              <a:spLocks noChangeArrowheads="1"/>
            </p:cNvSpPr>
            <p:nvPr/>
          </p:nvSpPr>
          <p:spPr bwMode="auto">
            <a:xfrm>
              <a:off x="6311804" y="3761710"/>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4" name="Freeform 40"/>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5" name="Freeform 41"/>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6" name="Freeform 42"/>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7" name="Freeform 43"/>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8" name="Freeform 44"/>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9" name="Oval 45"/>
            <p:cNvSpPr>
              <a:spLocks noChangeArrowheads="1"/>
            </p:cNvSpPr>
            <p:nvPr/>
          </p:nvSpPr>
          <p:spPr bwMode="auto">
            <a:xfrm>
              <a:off x="6128603" y="3612665"/>
              <a:ext cx="111784" cy="111008"/>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60" name="Oval 46"/>
            <p:cNvSpPr>
              <a:spLocks noChangeArrowheads="1"/>
            </p:cNvSpPr>
            <p:nvPr/>
          </p:nvSpPr>
          <p:spPr bwMode="auto">
            <a:xfrm>
              <a:off x="5325933" y="3617323"/>
              <a:ext cx="111784" cy="111784"/>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grpSp>
      <p:grpSp>
        <p:nvGrpSpPr>
          <p:cNvPr id="3" name="组合 2"/>
          <p:cNvGrpSpPr/>
          <p:nvPr/>
        </p:nvGrpSpPr>
        <p:grpSpPr>
          <a:xfrm>
            <a:off x="443983" y="1112313"/>
            <a:ext cx="1936868" cy="1936868"/>
            <a:chOff x="2572456" y="958222"/>
            <a:chExt cx="1936868" cy="1936868"/>
          </a:xfrm>
        </p:grpSpPr>
        <p:grpSp>
          <p:nvGrpSpPr>
            <p:cNvPr id="61" name="组合 60"/>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63" name="椭圆 62"/>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grpSp>
        <p:sp>
          <p:nvSpPr>
            <p:cNvPr id="64" name="TextBox 1"/>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04</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p:cNvGrpSpPr/>
          <p:nvPr/>
        </p:nvGrpSpPr>
        <p:grpSpPr>
          <a:xfrm rot="5400000">
            <a:off x="7939470" y="-3214903"/>
            <a:ext cx="942183" cy="7462505"/>
            <a:chOff x="-11273" y="-594773"/>
            <a:chExt cx="719786" cy="7462505"/>
          </a:xfrm>
        </p:grpSpPr>
        <p:sp>
          <p:nvSpPr>
            <p:cNvPr id="66" name="等腰三角形 65"/>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519"/>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anose="020B0503020204020204" pitchFamily="34" charset="-122"/>
                <a:ea typeface="微软雅黑" panose="020B0503020204020204" pitchFamily="34" charset="-122"/>
              </a:rPr>
              <a:t>random</a:t>
            </a:r>
            <a:r>
              <a:rPr lang="zh-CN" altLang="en-US" sz="2400" b="1" spc="300" dirty="0">
                <a:solidFill>
                  <a:srgbClr val="1E6787"/>
                </a:solidFill>
                <a:latin typeface="微软雅黑" panose="020B0503020204020204" pitchFamily="34" charset="-122"/>
                <a:ea typeface="微软雅黑" panose="020B0503020204020204" pitchFamily="34" charset="-122"/>
              </a:rPr>
              <a:t>库⭐️</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70320" y="987174"/>
            <a:ext cx="4361339" cy="1135054"/>
          </a:xfrm>
          <a:prstGeom prst="rect">
            <a:avLst/>
          </a:prstGeom>
        </p:spPr>
        <p:txBody>
          <a:bodyPr wrap="square">
            <a:spAutoFit/>
          </a:bodyPr>
          <a:lstStyle/>
          <a:p>
            <a:pPr>
              <a:lnSpc>
                <a:spcPct val="150000"/>
              </a:lnSpc>
            </a:pPr>
            <a:r>
              <a:rPr lang="en-US" altLang="zh-CN" sz="2400" dirty="0">
                <a:latin typeface="+mn-ea"/>
                <a:cs typeface="Times New Roman" panose="02020603050405020304" pitchFamily="18" charset="0"/>
              </a:rPr>
              <a:t>Python</a:t>
            </a:r>
            <a:r>
              <a:rPr lang="zh-CN" altLang="zh-CN" sz="2400" dirty="0">
                <a:latin typeface="+mn-ea"/>
                <a:cs typeface="Times New Roman" panose="02020603050405020304" pitchFamily="18" charset="0"/>
              </a:rPr>
              <a:t>内置</a:t>
            </a:r>
            <a:r>
              <a:rPr lang="en-US" altLang="zh-CN" sz="2400" dirty="0">
                <a:latin typeface="+mn-ea"/>
                <a:cs typeface="Times New Roman" panose="02020603050405020304" pitchFamily="18" charset="0"/>
              </a:rPr>
              <a:t>random</a:t>
            </a:r>
            <a:r>
              <a:rPr lang="zh-CN" altLang="zh-CN" sz="2400" dirty="0">
                <a:latin typeface="+mn-ea"/>
                <a:cs typeface="Times New Roman" panose="02020603050405020304" pitchFamily="18" charset="0"/>
              </a:rPr>
              <a:t>库，提供了与随机数有关的功能</a:t>
            </a:r>
            <a:endParaRPr lang="zh-CN" altLang="en-US" sz="2400" dirty="0">
              <a:latin typeface="+mn-ea"/>
            </a:endParaRPr>
          </a:p>
        </p:txBody>
      </p:sp>
      <p:sp>
        <p:nvSpPr>
          <p:cNvPr id="6" name="矩形 5"/>
          <p:cNvSpPr/>
          <p:nvPr/>
        </p:nvSpPr>
        <p:spPr>
          <a:xfrm>
            <a:off x="170321" y="2401897"/>
            <a:ext cx="6687680" cy="4372223"/>
          </a:xfrm>
          <a:prstGeom prst="rect">
            <a:avLst/>
          </a:prstGeom>
        </p:spPr>
        <p:txBody>
          <a:bodyPr wrap="square">
            <a:spAutoFit/>
          </a:bodyPr>
          <a:lstStyle/>
          <a:p>
            <a:pPr marL="342900" lvl="0" indent="-342900">
              <a:lnSpc>
                <a:spcPct val="150000"/>
              </a:lnSpc>
              <a:spcAft>
                <a:spcPts val="1200"/>
              </a:spcAft>
              <a:buFont typeface="Wingdings" panose="05000000000000000000" pitchFamily="2" charset="2"/>
              <a:buChar char=""/>
            </a:pPr>
            <a:r>
              <a:rPr lang="en-US" altLang="zh-CN" sz="2400" kern="100" dirty="0">
                <a:latin typeface="+mn-ea"/>
                <a:cs typeface="Times New Roman" panose="02020603050405020304" pitchFamily="18" charset="0"/>
              </a:rPr>
              <a:t>random()</a:t>
            </a:r>
            <a:r>
              <a:rPr lang="zh-CN" altLang="zh-CN" sz="2400" kern="100" dirty="0">
                <a:latin typeface="+mn-ea"/>
                <a:cs typeface="Times New Roman" panose="02020603050405020304" pitchFamily="18" charset="0"/>
              </a:rPr>
              <a:t>：返回左闭右开</a:t>
            </a:r>
            <a:br>
              <a:rPr lang="en-GB" altLang="zh-CN" sz="2400" kern="100" dirty="0">
                <a:latin typeface="+mn-ea"/>
                <a:cs typeface="Times New Roman" panose="02020603050405020304" pitchFamily="18" charset="0"/>
              </a:rPr>
            </a:br>
            <a:r>
              <a:rPr lang="zh-CN" altLang="zh-CN" sz="2400" kern="100" dirty="0">
                <a:latin typeface="+mn-ea"/>
                <a:cs typeface="Times New Roman" panose="02020603050405020304" pitchFamily="18" charset="0"/>
              </a:rPr>
              <a:t>区间</a:t>
            </a:r>
            <a:r>
              <a:rPr lang="en-US" altLang="zh-CN" sz="2400" kern="100" dirty="0">
                <a:latin typeface="+mn-ea"/>
                <a:cs typeface="Times New Roman" panose="02020603050405020304" pitchFamily="18" charset="0"/>
              </a:rPr>
              <a:t>[0.0,1.0)</a:t>
            </a:r>
            <a:r>
              <a:rPr lang="zh-CN" altLang="zh-CN" sz="2400" kern="100" dirty="0">
                <a:latin typeface="+mn-ea"/>
                <a:cs typeface="Times New Roman" panose="02020603050405020304" pitchFamily="18" charset="0"/>
              </a:rPr>
              <a:t>中的一个随机浮点数。</a:t>
            </a:r>
          </a:p>
          <a:p>
            <a:pPr marL="342900" lvl="0" indent="-342900" algn="just">
              <a:lnSpc>
                <a:spcPct val="150000"/>
              </a:lnSpc>
              <a:spcAft>
                <a:spcPts val="1200"/>
              </a:spcAft>
              <a:buFont typeface="Wingdings" panose="05000000000000000000" pitchFamily="2" charset="2"/>
              <a:buChar char=""/>
            </a:pPr>
            <a:r>
              <a:rPr lang="en-US" altLang="zh-CN" sz="2400" kern="100" dirty="0" err="1">
                <a:latin typeface="+mn-ea"/>
                <a:cs typeface="Times New Roman" panose="02020603050405020304" pitchFamily="18" charset="0"/>
              </a:rPr>
              <a:t>randrange</a:t>
            </a:r>
            <a:r>
              <a:rPr lang="en-US" altLang="zh-CN" sz="2400" kern="100" dirty="0">
                <a:latin typeface="+mn-ea"/>
                <a:cs typeface="Times New Roman" panose="02020603050405020304" pitchFamily="18" charset="0"/>
              </a:rPr>
              <a:t>(n)</a:t>
            </a:r>
            <a:r>
              <a:rPr lang="zh-CN" altLang="zh-CN" sz="2400" kern="100" dirty="0">
                <a:latin typeface="+mn-ea"/>
                <a:cs typeface="Times New Roman" panose="02020603050405020304" pitchFamily="18" charset="0"/>
              </a:rPr>
              <a:t>，</a:t>
            </a:r>
            <a:r>
              <a:rPr lang="en-US" altLang="zh-CN" sz="2400" kern="100" dirty="0" err="1">
                <a:latin typeface="+mn-ea"/>
                <a:cs typeface="Times New Roman" panose="02020603050405020304" pitchFamily="18" charset="0"/>
              </a:rPr>
              <a:t>randrange</a:t>
            </a:r>
            <a:r>
              <a:rPr lang="en-US" altLang="zh-CN" sz="2400" kern="100" dirty="0">
                <a:latin typeface="+mn-ea"/>
                <a:cs typeface="Times New Roman" panose="02020603050405020304" pitchFamily="18" charset="0"/>
              </a:rPr>
              <a:t>(</a:t>
            </a:r>
            <a:r>
              <a:rPr lang="en-US" altLang="zh-CN" sz="2400" kern="100" dirty="0" err="1">
                <a:latin typeface="+mn-ea"/>
                <a:cs typeface="Times New Roman" panose="02020603050405020304" pitchFamily="18" charset="0"/>
              </a:rPr>
              <a:t>m,n</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a:t>
            </a:r>
            <a:r>
              <a:rPr lang="en-US" altLang="zh-CN" sz="2400" kern="100" dirty="0" err="1">
                <a:latin typeface="+mn-ea"/>
                <a:cs typeface="Times New Roman" panose="02020603050405020304" pitchFamily="18" charset="0"/>
              </a:rPr>
              <a:t>randrange</a:t>
            </a:r>
            <a:r>
              <a:rPr lang="en-US" altLang="zh-CN" sz="2400" kern="100" dirty="0">
                <a:latin typeface="+mn-ea"/>
                <a:cs typeface="Times New Roman" panose="02020603050405020304" pitchFamily="18" charset="0"/>
              </a:rPr>
              <a:t>(</a:t>
            </a:r>
            <a:r>
              <a:rPr lang="en-US" altLang="zh-CN" sz="2400" kern="100" dirty="0" err="1">
                <a:latin typeface="+mn-ea"/>
                <a:cs typeface="Times New Roman" panose="02020603050405020304" pitchFamily="18" charset="0"/>
              </a:rPr>
              <a:t>m,n,d</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：返回给定区间里的一个随机整数。</a:t>
            </a:r>
          </a:p>
          <a:p>
            <a:pPr marL="342900" lvl="0" indent="-342900" algn="just">
              <a:lnSpc>
                <a:spcPct val="150000"/>
              </a:lnSpc>
              <a:spcAft>
                <a:spcPts val="1200"/>
              </a:spcAft>
              <a:buFont typeface="Wingdings" panose="05000000000000000000" pitchFamily="2" charset="2"/>
              <a:buChar char=""/>
            </a:pPr>
            <a:r>
              <a:rPr lang="en-US" altLang="zh-CN" sz="2400" kern="100" dirty="0" err="1">
                <a:latin typeface="+mn-ea"/>
                <a:cs typeface="Times New Roman" panose="02020603050405020304" pitchFamily="18" charset="0"/>
              </a:rPr>
              <a:t>randint</a:t>
            </a:r>
            <a:r>
              <a:rPr lang="en-US" altLang="zh-CN" sz="2400" kern="100" dirty="0">
                <a:latin typeface="+mn-ea"/>
                <a:cs typeface="Times New Roman" panose="02020603050405020304" pitchFamily="18" charset="0"/>
              </a:rPr>
              <a:t>(</a:t>
            </a:r>
            <a:r>
              <a:rPr lang="en-US" altLang="zh-CN" sz="2400" kern="100" dirty="0" err="1">
                <a:latin typeface="+mn-ea"/>
                <a:cs typeface="Times New Roman" panose="02020603050405020304" pitchFamily="18" charset="0"/>
              </a:rPr>
              <a:t>m,n</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：相当于</a:t>
            </a:r>
            <a:r>
              <a:rPr lang="en-US" altLang="zh-CN" sz="2400" kern="100" dirty="0" err="1">
                <a:latin typeface="+mn-ea"/>
                <a:cs typeface="Times New Roman" panose="02020603050405020304" pitchFamily="18" charset="0"/>
              </a:rPr>
              <a:t>randrange</a:t>
            </a:r>
            <a:r>
              <a:rPr lang="en-US" altLang="zh-CN" sz="2400" kern="100" dirty="0">
                <a:latin typeface="+mn-ea"/>
                <a:cs typeface="Times New Roman" panose="02020603050405020304" pitchFamily="18" charset="0"/>
              </a:rPr>
              <a:t>(m, </a:t>
            </a:r>
            <a:r>
              <a:rPr lang="en-US" altLang="zh-CN" sz="2400" kern="100" dirty="0" err="1">
                <a:latin typeface="+mn-ea"/>
                <a:cs typeface="Times New Roman" panose="02020603050405020304" pitchFamily="18" charset="0"/>
              </a:rPr>
              <a:t>n+1</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a:t>
            </a:r>
          </a:p>
          <a:p>
            <a:pPr marL="342900" lvl="0" indent="-342900" algn="just">
              <a:lnSpc>
                <a:spcPct val="150000"/>
              </a:lnSpc>
              <a:spcAft>
                <a:spcPts val="1200"/>
              </a:spcAft>
              <a:buFont typeface="Wingdings" panose="05000000000000000000" pitchFamily="2" charset="2"/>
              <a:buChar char=""/>
            </a:pPr>
            <a:r>
              <a:rPr lang="en-US" altLang="zh-CN" sz="2400" kern="100" dirty="0">
                <a:latin typeface="+mn-ea"/>
                <a:cs typeface="Times New Roman" panose="02020603050405020304" pitchFamily="18" charset="0"/>
              </a:rPr>
              <a:t>choice(s)</a:t>
            </a:r>
            <a:r>
              <a:rPr lang="zh-CN" altLang="zh-CN" sz="2400" kern="100" dirty="0">
                <a:latin typeface="+mn-ea"/>
                <a:cs typeface="Times New Roman" panose="02020603050405020304" pitchFamily="18" charset="0"/>
              </a:rPr>
              <a:t>：从序列</a:t>
            </a:r>
            <a:r>
              <a:rPr lang="en-US" altLang="zh-CN" sz="2400" kern="100" dirty="0">
                <a:latin typeface="+mn-ea"/>
                <a:cs typeface="Times New Roman" panose="02020603050405020304" pitchFamily="18" charset="0"/>
              </a:rPr>
              <a:t>s</a:t>
            </a:r>
            <a:r>
              <a:rPr lang="zh-CN" altLang="zh-CN" sz="2400" kern="100" dirty="0">
                <a:latin typeface="+mn-ea"/>
                <a:cs typeface="Times New Roman" panose="02020603050405020304" pitchFamily="18" charset="0"/>
              </a:rPr>
              <a:t>里随机选择一个元素。</a:t>
            </a:r>
          </a:p>
        </p:txBody>
      </p:sp>
      <p:pic>
        <p:nvPicPr>
          <p:cNvPr id="3" name="图片 2" descr="图表&#10;&#10;AI 生成的内容可能不正确。">
            <a:extLst>
              <a:ext uri="{FF2B5EF4-FFF2-40B4-BE49-F238E27FC236}">
                <a16:creationId xmlns:a16="http://schemas.microsoft.com/office/drawing/2014/main" id="{3095597C-D0AA-59BF-F2CA-D60E62A24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904" y="4394075"/>
            <a:ext cx="4151128" cy="1529363"/>
          </a:xfrm>
          <a:prstGeom prst="rect">
            <a:avLst/>
          </a:prstGeom>
        </p:spPr>
      </p:pic>
      <p:pic>
        <p:nvPicPr>
          <p:cNvPr id="8" name="图片 7" descr="文本&#10;&#10;AI 生成的内容可能不正确。">
            <a:extLst>
              <a:ext uri="{FF2B5EF4-FFF2-40B4-BE49-F238E27FC236}">
                <a16:creationId xmlns:a16="http://schemas.microsoft.com/office/drawing/2014/main" id="{496D3F59-7226-9722-6658-16D6B49FE0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5160" y="83880"/>
            <a:ext cx="7126840" cy="2941643"/>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anose="020B0503020204020204" pitchFamily="34" charset="-122"/>
                <a:ea typeface="微软雅黑" panose="020B0503020204020204" pitchFamily="34" charset="-122"/>
              </a:rPr>
              <a:t>random</a:t>
            </a:r>
            <a:r>
              <a:rPr lang="zh-CN" altLang="en-US" sz="2400" b="1" spc="300" dirty="0">
                <a:solidFill>
                  <a:srgbClr val="1E6787"/>
                </a:solidFill>
                <a:latin typeface="微软雅黑" panose="020B0503020204020204" pitchFamily="34" charset="-122"/>
                <a:ea typeface="微软雅黑" panose="020B0503020204020204" pitchFamily="34" charset="-122"/>
              </a:rPr>
              <a:t>库</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76096" y="846003"/>
            <a:ext cx="10773173" cy="1135054"/>
          </a:xfrm>
          <a:prstGeom prst="rect">
            <a:avLst/>
          </a:prstGeom>
        </p:spPr>
        <p:txBody>
          <a:bodyPr wrap="square">
            <a:spAutoFit/>
          </a:bodyPr>
          <a:lstStyle/>
          <a:p>
            <a:pPr>
              <a:lnSpc>
                <a:spcPct val="150000"/>
              </a:lnSpc>
            </a:pPr>
            <a:r>
              <a:rPr lang="en-US" altLang="zh-CN" sz="2400" dirty="0">
                <a:latin typeface="+mn-ea"/>
                <a:cs typeface="Times New Roman" panose="02020603050405020304" pitchFamily="18" charset="0"/>
              </a:rPr>
              <a:t>Python</a:t>
            </a:r>
            <a:r>
              <a:rPr lang="zh-CN" altLang="zh-CN" sz="2400" dirty="0">
                <a:latin typeface="+mn-ea"/>
                <a:cs typeface="Times New Roman" panose="02020603050405020304" pitchFamily="18" charset="0"/>
              </a:rPr>
              <a:t>内置</a:t>
            </a:r>
            <a:r>
              <a:rPr lang="en-US" altLang="zh-CN" sz="2400" dirty="0">
                <a:latin typeface="+mn-ea"/>
                <a:cs typeface="Times New Roman" panose="02020603050405020304" pitchFamily="18" charset="0"/>
              </a:rPr>
              <a:t>random</a:t>
            </a:r>
            <a:r>
              <a:rPr lang="zh-CN" altLang="zh-CN" sz="2400" dirty="0">
                <a:latin typeface="+mn-ea"/>
                <a:cs typeface="Times New Roman" panose="02020603050405020304" pitchFamily="18" charset="0"/>
              </a:rPr>
              <a:t>库，提供了与随机数有关的功能，主要是提供了一些生成各种随机数的函数。</a:t>
            </a:r>
            <a:endParaRPr lang="zh-CN" altLang="en-US" sz="2400" dirty="0">
              <a:latin typeface="+mn-ea"/>
            </a:endParaRPr>
          </a:p>
        </p:txBody>
      </p:sp>
      <p:sp>
        <p:nvSpPr>
          <p:cNvPr id="6" name="矩形 5"/>
          <p:cNvSpPr/>
          <p:nvPr/>
        </p:nvSpPr>
        <p:spPr>
          <a:xfrm>
            <a:off x="530360" y="1981057"/>
            <a:ext cx="10773173" cy="3258713"/>
          </a:xfrm>
          <a:prstGeom prst="rect">
            <a:avLst/>
          </a:prstGeom>
        </p:spPr>
        <p:txBody>
          <a:bodyPr wrap="square">
            <a:spAutoFit/>
          </a:bodyPr>
          <a:lstStyle/>
          <a:p>
            <a:pPr marL="342900" lvl="0" indent="-342900" algn="just">
              <a:lnSpc>
                <a:spcPct val="150000"/>
              </a:lnSpc>
              <a:spcAft>
                <a:spcPts val="1200"/>
              </a:spcAft>
              <a:buFont typeface="Wingdings" panose="05000000000000000000" pitchFamily="2" charset="2"/>
              <a:buChar char=""/>
            </a:pPr>
            <a:r>
              <a:rPr lang="en-US" altLang="zh-CN" sz="2400" kern="100" dirty="0">
                <a:latin typeface="+mn-ea"/>
                <a:cs typeface="Times New Roman" panose="02020603050405020304" pitchFamily="18" charset="0"/>
              </a:rPr>
              <a:t>uniform(</a:t>
            </a:r>
            <a:r>
              <a:rPr lang="en-US" altLang="zh-CN" sz="2400" kern="100" dirty="0" err="1">
                <a:latin typeface="+mn-ea"/>
                <a:cs typeface="Times New Roman" panose="02020603050405020304" pitchFamily="18" charset="0"/>
              </a:rPr>
              <a:t>m,n</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：生成一个</a:t>
            </a:r>
            <a:r>
              <a:rPr lang="en-US" altLang="zh-CN" sz="2400" kern="100" dirty="0">
                <a:latin typeface="+mn-ea"/>
                <a:cs typeface="Times New Roman" panose="02020603050405020304" pitchFamily="18" charset="0"/>
              </a:rPr>
              <a:t>[m, n]</a:t>
            </a:r>
            <a:r>
              <a:rPr lang="zh-CN" altLang="zh-CN" sz="2400" kern="100" dirty="0">
                <a:latin typeface="+mn-ea"/>
                <a:cs typeface="Times New Roman" panose="02020603050405020304" pitchFamily="18" charset="0"/>
              </a:rPr>
              <a:t>之间的随机小数。</a:t>
            </a:r>
          </a:p>
          <a:p>
            <a:pPr marL="342900" lvl="0" indent="-342900" algn="just">
              <a:lnSpc>
                <a:spcPct val="150000"/>
              </a:lnSpc>
              <a:spcAft>
                <a:spcPts val="1200"/>
              </a:spcAft>
              <a:buFont typeface="Wingdings" panose="05000000000000000000" pitchFamily="2" charset="2"/>
              <a:buChar char=""/>
            </a:pPr>
            <a:r>
              <a:rPr lang="en-US" altLang="zh-CN" sz="2400" kern="100" dirty="0">
                <a:latin typeface="+mn-ea"/>
                <a:cs typeface="Times New Roman" panose="02020603050405020304" pitchFamily="18" charset="0"/>
              </a:rPr>
              <a:t>sample(</a:t>
            </a:r>
            <a:r>
              <a:rPr lang="en-US" altLang="zh-CN" sz="2400" kern="100" dirty="0" err="1">
                <a:latin typeface="+mn-ea"/>
                <a:cs typeface="Times New Roman" panose="02020603050405020304" pitchFamily="18" charset="0"/>
              </a:rPr>
              <a:t>pop,k</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：从</a:t>
            </a:r>
            <a:r>
              <a:rPr lang="en-US" altLang="zh-CN" sz="2400" kern="100" dirty="0">
                <a:latin typeface="+mn-ea"/>
                <a:cs typeface="Times New Roman" panose="02020603050405020304" pitchFamily="18" charset="0"/>
              </a:rPr>
              <a:t>population</a:t>
            </a:r>
            <a:r>
              <a:rPr lang="zh-CN" altLang="zh-CN" sz="2400" kern="100" dirty="0">
                <a:latin typeface="+mn-ea"/>
                <a:cs typeface="Times New Roman" panose="02020603050405020304" pitchFamily="18" charset="0"/>
              </a:rPr>
              <a:t>中随机选取</a:t>
            </a:r>
            <a:r>
              <a:rPr lang="en-US" altLang="zh-CN" sz="2400" kern="100" dirty="0">
                <a:latin typeface="+mn-ea"/>
                <a:cs typeface="Times New Roman" panose="02020603050405020304" pitchFamily="18" charset="0"/>
              </a:rPr>
              <a:t>k</a:t>
            </a:r>
            <a:r>
              <a:rPr lang="zh-CN" altLang="zh-CN" sz="2400" kern="100" dirty="0">
                <a:latin typeface="+mn-ea"/>
                <a:cs typeface="Times New Roman" panose="02020603050405020304" pitchFamily="18" charset="0"/>
              </a:rPr>
              <a:t>个元素，以列表类型返回。</a:t>
            </a:r>
          </a:p>
          <a:p>
            <a:pPr marL="342900" lvl="0" indent="-342900" algn="just">
              <a:lnSpc>
                <a:spcPct val="150000"/>
              </a:lnSpc>
              <a:spcAft>
                <a:spcPts val="1200"/>
              </a:spcAft>
              <a:buFont typeface="Wingdings" panose="05000000000000000000" pitchFamily="2" charset="2"/>
              <a:buChar char=""/>
            </a:pPr>
            <a:r>
              <a:rPr lang="en-US" altLang="zh-CN" sz="2400" kern="100" dirty="0">
                <a:latin typeface="+mn-ea"/>
                <a:cs typeface="Times New Roman" panose="02020603050405020304" pitchFamily="18" charset="0"/>
              </a:rPr>
              <a:t>shuffle(s)</a:t>
            </a:r>
            <a:r>
              <a:rPr lang="zh-CN" altLang="zh-CN" sz="2400" kern="100" dirty="0">
                <a:latin typeface="+mn-ea"/>
                <a:cs typeface="Times New Roman" panose="02020603050405020304" pitchFamily="18" charset="0"/>
              </a:rPr>
              <a:t>：将序列类型中的元素随机排列，返回打乱后的序列。</a:t>
            </a:r>
          </a:p>
          <a:p>
            <a:pPr marL="342900" lvl="0" indent="-342900" algn="just">
              <a:lnSpc>
                <a:spcPct val="150000"/>
              </a:lnSpc>
              <a:spcAft>
                <a:spcPts val="1200"/>
              </a:spcAft>
              <a:buFont typeface="Wingdings" panose="05000000000000000000" pitchFamily="2" charset="2"/>
              <a:buChar char=""/>
            </a:pPr>
            <a:r>
              <a:rPr lang="en-US" altLang="zh-CN" sz="2400" kern="100" dirty="0">
                <a:latin typeface="+mn-ea"/>
                <a:cs typeface="Times New Roman" panose="02020603050405020304" pitchFamily="18" charset="0"/>
              </a:rPr>
              <a:t>seed(n)</a:t>
            </a:r>
            <a:r>
              <a:rPr lang="zh-CN" altLang="zh-CN" sz="2400" kern="100" dirty="0">
                <a:latin typeface="+mn-ea"/>
                <a:cs typeface="Times New Roman" panose="02020603050405020304" pitchFamily="18" charset="0"/>
              </a:rPr>
              <a:t>：用整数</a:t>
            </a:r>
            <a:r>
              <a:rPr lang="en-US" altLang="zh-CN" sz="2400" kern="100" dirty="0">
                <a:latin typeface="+mn-ea"/>
                <a:cs typeface="Times New Roman" panose="02020603050405020304" pitchFamily="18" charset="0"/>
              </a:rPr>
              <a:t>n</a:t>
            </a:r>
            <a:r>
              <a:rPr lang="zh-CN" altLang="zh-CN" sz="2400" kern="100" dirty="0">
                <a:latin typeface="+mn-ea"/>
                <a:cs typeface="Times New Roman" panose="02020603050405020304" pitchFamily="18" charset="0"/>
              </a:rPr>
              <a:t>重置随机数生成器。</a:t>
            </a:r>
            <a:r>
              <a:rPr lang="en-US" altLang="zh-CN" sz="2400" kern="100" dirty="0">
                <a:latin typeface="+mn-ea"/>
                <a:cs typeface="Times New Roman" panose="02020603050405020304" pitchFamily="18" charset="0"/>
              </a:rPr>
              <a:t>seed()</a:t>
            </a:r>
            <a:r>
              <a:rPr lang="zh-CN" altLang="zh-CN" sz="2400" kern="100" dirty="0">
                <a:latin typeface="+mn-ea"/>
                <a:cs typeface="Times New Roman" panose="02020603050405020304" pitchFamily="18" charset="0"/>
              </a:rPr>
              <a:t>利用系统当时的时间重置随机数生成器，调用</a:t>
            </a:r>
            <a:r>
              <a:rPr lang="en-US" altLang="zh-CN" sz="2400" kern="100" dirty="0">
                <a:latin typeface="+mn-ea"/>
                <a:cs typeface="Times New Roman" panose="02020603050405020304" pitchFamily="18" charset="0"/>
              </a:rPr>
              <a:t>seed</a:t>
            </a:r>
            <a:r>
              <a:rPr lang="zh-CN" altLang="zh-CN" sz="2400" kern="100" dirty="0">
                <a:latin typeface="+mn-ea"/>
                <a:cs typeface="Times New Roman" panose="02020603050405020304" pitchFamily="18" charset="0"/>
              </a:rPr>
              <a:t>函数，相当于要求重新开始一个随机序列。</a:t>
            </a:r>
          </a:p>
        </p:txBody>
      </p:sp>
      <p:pic>
        <p:nvPicPr>
          <p:cNvPr id="17410" name="Picture 2" descr="Random Seed Games">
            <a:extLst>
              <a:ext uri="{FF2B5EF4-FFF2-40B4-BE49-F238E27FC236}">
                <a16:creationId xmlns:a16="http://schemas.microsoft.com/office/drawing/2014/main" id="{EEF243B2-EFC1-9930-8195-15622D99B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946" y="5298503"/>
            <a:ext cx="5351206" cy="14269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anose="020B0503020204020204" pitchFamily="34" charset="-122"/>
                <a:ea typeface="微软雅黑" panose="020B0503020204020204" pitchFamily="34" charset="-122"/>
              </a:rPr>
              <a:t>random</a:t>
            </a:r>
            <a:r>
              <a:rPr lang="zh-CN" altLang="en-US" sz="2400" b="1" spc="300" dirty="0">
                <a:solidFill>
                  <a:srgbClr val="1E6787"/>
                </a:solidFill>
                <a:latin typeface="微软雅黑" panose="020B0503020204020204" pitchFamily="34" charset="-122"/>
                <a:ea typeface="微软雅黑" panose="020B0503020204020204" pitchFamily="34" charset="-122"/>
              </a:rPr>
              <a:t>库</a:t>
            </a:r>
            <a:r>
              <a:rPr lang="en-US" altLang="zh-CN" sz="2400" b="1" spc="300" dirty="0">
                <a:solidFill>
                  <a:srgbClr val="1E6787"/>
                </a:solidFill>
                <a:latin typeface="微软雅黑" panose="020B0503020204020204" pitchFamily="34" charset="-122"/>
                <a:ea typeface="微软雅黑" panose="020B0503020204020204" pitchFamily="34" charset="-122"/>
              </a:rPr>
              <a:t> ⭐️</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530360" y="1039705"/>
            <a:ext cx="4340391" cy="3184039"/>
          </a:xfrm>
          <a:prstGeom prst="rect">
            <a:avLst/>
          </a:prstGeom>
          <a:ln>
            <a:solidFill>
              <a:schemeClr val="tx1"/>
            </a:solidFill>
          </a:ln>
          <a:effectLst>
            <a:outerShdw blurRad="50800" dist="38100" dir="2700000" algn="tl" rotWithShape="0">
              <a:prstClr val="black">
                <a:alpha val="40000"/>
              </a:prstClr>
            </a:outerShdw>
          </a:effectLst>
        </p:spPr>
      </p:pic>
      <p:pic>
        <p:nvPicPr>
          <p:cNvPr id="3" name="图片 2"/>
          <p:cNvPicPr>
            <a:picLocks noChangeAspect="1"/>
          </p:cNvPicPr>
          <p:nvPr/>
        </p:nvPicPr>
        <p:blipFill>
          <a:blip r:embed="rId4"/>
          <a:stretch>
            <a:fillRect/>
          </a:stretch>
        </p:blipFill>
        <p:spPr>
          <a:xfrm>
            <a:off x="5323818" y="1039705"/>
            <a:ext cx="6126463" cy="3099459"/>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条件表达式 </a:t>
            </a:r>
            <a:r>
              <a:rPr lang="en-US" altLang="zh-CN" sz="2400" b="1" spc="300" dirty="0">
                <a:solidFill>
                  <a:srgbClr val="1E6787"/>
                </a:solidFill>
                <a:latin typeface="微软雅黑" panose="020B0503020204020204" pitchFamily="34" charset="-122"/>
                <a:ea typeface="微软雅黑" panose="020B0503020204020204" pitchFamily="34" charset="-122"/>
              </a:rPr>
              <a:t> 👨‍💻</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22348" y="837892"/>
            <a:ext cx="10934528" cy="662554"/>
          </a:xfrm>
          <a:prstGeom prst="rect">
            <a:avLst/>
          </a:prstGeom>
        </p:spPr>
        <p:txBody>
          <a:bodyPr wrap="square">
            <a:spAutoFit/>
          </a:bodyPr>
          <a:lstStyle/>
          <a:p>
            <a:pPr indent="266700" algn="just">
              <a:lnSpc>
                <a:spcPct val="150000"/>
              </a:lnSpc>
              <a:spcAft>
                <a:spcPts val="0"/>
              </a:spcAft>
            </a:pPr>
            <a:r>
              <a:rPr lang="zh-CN" altLang="en-US" sz="2800" b="1" kern="100" dirty="0">
                <a:latin typeface="+mn-ea"/>
                <a:cs typeface="Times New Roman" panose="02020603050405020304" pitchFamily="18" charset="0"/>
              </a:rPr>
              <a:t>逻辑</a:t>
            </a:r>
            <a:r>
              <a:rPr lang="zh-CN" altLang="zh-CN" sz="2800" b="1" kern="100" dirty="0">
                <a:latin typeface="+mn-ea"/>
                <a:cs typeface="Times New Roman" panose="02020603050405020304" pitchFamily="18" charset="0"/>
              </a:rPr>
              <a:t>运算符</a:t>
            </a:r>
          </a:p>
        </p:txBody>
      </p:sp>
      <p:sp>
        <p:nvSpPr>
          <p:cNvPr id="3" name="矩形 2"/>
          <p:cNvSpPr/>
          <p:nvPr/>
        </p:nvSpPr>
        <p:spPr>
          <a:xfrm>
            <a:off x="477215" y="1630833"/>
            <a:ext cx="11237570" cy="1135054"/>
          </a:xfrm>
          <a:prstGeom prst="rect">
            <a:avLst/>
          </a:prstGeom>
        </p:spPr>
        <p:txBody>
          <a:bodyPr wrap="square">
            <a:spAutoFit/>
          </a:bodyPr>
          <a:lstStyle/>
          <a:p>
            <a:pPr indent="266700" algn="just">
              <a:lnSpc>
                <a:spcPct val="150000"/>
              </a:lnSpc>
              <a:spcAft>
                <a:spcPts val="0"/>
              </a:spcAft>
            </a:pPr>
            <a:r>
              <a:rPr lang="zh-CN" altLang="zh-CN" sz="2400" kern="100" dirty="0">
                <a:latin typeface="+mn-ea"/>
                <a:cs typeface="Times New Roman" panose="02020603050405020304" pitchFamily="18" charset="0"/>
              </a:rPr>
              <a:t>当需要形成更复杂的条件表达式的时候，会使用到逻辑运算符</a:t>
            </a:r>
            <a:r>
              <a:rPr lang="en-US" altLang="zh-CN" sz="2400" kern="100" dirty="0">
                <a:solidFill>
                  <a:srgbClr val="FF0000"/>
                </a:solidFill>
                <a:latin typeface="+mn-ea"/>
                <a:cs typeface="Times New Roman" panose="02020603050405020304" pitchFamily="18" charset="0"/>
              </a:rPr>
              <a:t>and</a:t>
            </a:r>
            <a:r>
              <a:rPr lang="zh-CN" altLang="zh-CN" sz="2400" kern="100" dirty="0">
                <a:latin typeface="+mn-ea"/>
                <a:cs typeface="Times New Roman" panose="02020603050405020304" pitchFamily="18" charset="0"/>
              </a:rPr>
              <a:t>（并且），</a:t>
            </a:r>
            <a:r>
              <a:rPr lang="en-US" altLang="zh-CN" sz="2400" kern="100" dirty="0">
                <a:solidFill>
                  <a:srgbClr val="FF0000"/>
                </a:solidFill>
                <a:latin typeface="+mn-ea"/>
                <a:cs typeface="Times New Roman" panose="02020603050405020304" pitchFamily="18" charset="0"/>
              </a:rPr>
              <a:t>or</a:t>
            </a:r>
            <a:r>
              <a:rPr lang="zh-CN" altLang="zh-CN" sz="2400" kern="100" dirty="0">
                <a:latin typeface="+mn-ea"/>
                <a:cs typeface="Times New Roman" panose="02020603050405020304" pitchFamily="18" charset="0"/>
              </a:rPr>
              <a:t>（或者）和</a:t>
            </a:r>
            <a:r>
              <a:rPr lang="en-US" altLang="zh-CN" sz="2400" kern="100" dirty="0">
                <a:solidFill>
                  <a:srgbClr val="FF0000"/>
                </a:solidFill>
                <a:latin typeface="+mn-ea"/>
                <a:cs typeface="Times New Roman" panose="02020603050405020304" pitchFamily="18" charset="0"/>
              </a:rPr>
              <a:t>not</a:t>
            </a:r>
            <a:r>
              <a:rPr lang="zh-CN" altLang="zh-CN" sz="2400" kern="100" dirty="0">
                <a:latin typeface="+mn-ea"/>
                <a:cs typeface="Times New Roman" panose="02020603050405020304" pitchFamily="18" charset="0"/>
              </a:rPr>
              <a:t>（取反）。</a:t>
            </a:r>
          </a:p>
        </p:txBody>
      </p:sp>
      <p:pic>
        <p:nvPicPr>
          <p:cNvPr id="6" name="图片 5"/>
          <p:cNvPicPr>
            <a:picLocks noChangeAspect="1"/>
          </p:cNvPicPr>
          <p:nvPr/>
        </p:nvPicPr>
        <p:blipFill>
          <a:blip r:embed="rId3"/>
          <a:stretch>
            <a:fillRect/>
          </a:stretch>
        </p:blipFill>
        <p:spPr>
          <a:xfrm>
            <a:off x="674376" y="2953101"/>
            <a:ext cx="9523172" cy="2787048"/>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anose="020B0503020204020204" pitchFamily="34" charset="-122"/>
                <a:ea typeface="微软雅黑" panose="020B0503020204020204" pitchFamily="34" charset="-122"/>
              </a:rPr>
              <a:t>random</a:t>
            </a:r>
            <a:r>
              <a:rPr lang="zh-CN" altLang="en-US" sz="2400" b="1" spc="300" dirty="0">
                <a:solidFill>
                  <a:srgbClr val="1E6787"/>
                </a:solidFill>
                <a:latin typeface="微软雅黑" panose="020B0503020204020204" pitchFamily="34" charset="-122"/>
                <a:ea typeface="微软雅黑" panose="020B0503020204020204" pitchFamily="34" charset="-122"/>
              </a:rPr>
              <a:t>库⭐️</a:t>
            </a:r>
            <a:r>
              <a:rPr lang="en-US" altLang="zh-CN" sz="2400" b="1" spc="300" dirty="0">
                <a:solidFill>
                  <a:srgbClr val="1E6787"/>
                </a:solidFill>
                <a:latin typeface="微软雅黑" panose="020B0503020204020204" pitchFamily="34" charset="-122"/>
                <a:ea typeface="微软雅黑" panose="020B0503020204020204" pitchFamily="34" charset="-122"/>
              </a:rPr>
              <a:t> 👨‍💻</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43992" y="846003"/>
            <a:ext cx="11105277" cy="1135054"/>
          </a:xfrm>
          <a:prstGeom prst="rect">
            <a:avLst/>
          </a:prstGeom>
        </p:spPr>
        <p:txBody>
          <a:bodyPr wrap="square">
            <a:spAutoFit/>
          </a:bodyPr>
          <a:lstStyle/>
          <a:p>
            <a:pPr>
              <a:lnSpc>
                <a:spcPct val="150000"/>
              </a:lnSpc>
            </a:pPr>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cs typeface="Times New Roman" panose="02020603050405020304" pitchFamily="18" charset="0"/>
              </a:rPr>
              <a:t>赌场有一种游戏，称为“幸运</a:t>
            </a:r>
            <a:r>
              <a:rPr lang="en-US" altLang="zh-CN" sz="2400" dirty="0">
                <a:latin typeface="+mn-ea"/>
                <a:cs typeface="Times New Roman" panose="02020603050405020304" pitchFamily="18" charset="0"/>
              </a:rPr>
              <a:t>7</a:t>
            </a:r>
            <a:r>
              <a:rPr lang="zh-CN" altLang="zh-CN" sz="2400" dirty="0">
                <a:latin typeface="+mn-ea"/>
                <a:cs typeface="Times New Roman" panose="02020603050405020304" pitchFamily="18" charset="0"/>
              </a:rPr>
              <a:t>”，游戏规则是你丢两个骰子，如果其点数之和为</a:t>
            </a:r>
            <a:r>
              <a:rPr lang="en-US" altLang="zh-CN" sz="2400" dirty="0">
                <a:latin typeface="+mn-ea"/>
                <a:cs typeface="Times New Roman" panose="02020603050405020304" pitchFamily="18" charset="0"/>
              </a:rPr>
              <a:t>7</a:t>
            </a:r>
            <a:r>
              <a:rPr lang="zh-CN" altLang="zh-CN" sz="2400" dirty="0">
                <a:latin typeface="+mn-ea"/>
                <a:cs typeface="Times New Roman" panose="02020603050405020304" pitchFamily="18" charset="0"/>
              </a:rPr>
              <a:t>你就赢</a:t>
            </a:r>
            <a:r>
              <a:rPr lang="en-US" altLang="zh-CN" sz="2400" dirty="0">
                <a:latin typeface="+mn-ea"/>
                <a:cs typeface="Times New Roman" panose="02020603050405020304" pitchFamily="18" charset="0"/>
              </a:rPr>
              <a:t>4</a:t>
            </a:r>
            <a:r>
              <a:rPr lang="zh-CN" altLang="zh-CN" sz="2400" dirty="0">
                <a:latin typeface="+mn-ea"/>
                <a:cs typeface="Times New Roman" panose="02020603050405020304" pitchFamily="18" charset="0"/>
              </a:rPr>
              <a:t>元，不是</a:t>
            </a:r>
            <a:r>
              <a:rPr lang="en-US" altLang="zh-CN" sz="2400" dirty="0">
                <a:latin typeface="+mn-ea"/>
                <a:cs typeface="Times New Roman" panose="02020603050405020304" pitchFamily="18" charset="0"/>
              </a:rPr>
              <a:t>7</a:t>
            </a:r>
            <a:r>
              <a:rPr lang="zh-CN" altLang="zh-CN" sz="2400" dirty="0">
                <a:latin typeface="+mn-ea"/>
                <a:cs typeface="Times New Roman" panose="02020603050405020304" pitchFamily="18" charset="0"/>
              </a:rPr>
              <a:t>你就输</a:t>
            </a:r>
            <a:r>
              <a:rPr lang="en-US" altLang="zh-CN" sz="2400" dirty="0">
                <a:latin typeface="+mn-ea"/>
                <a:cs typeface="Times New Roman" panose="02020603050405020304" pitchFamily="18" charset="0"/>
              </a:rPr>
              <a:t>1</a:t>
            </a:r>
            <a:r>
              <a:rPr lang="zh-CN" altLang="zh-CN" sz="2400" dirty="0">
                <a:latin typeface="+mn-ea"/>
                <a:cs typeface="Times New Roman" panose="02020603050405020304" pitchFamily="18" charset="0"/>
              </a:rPr>
              <a:t>元，请你分析一下，这样的规则是否公平呢？</a:t>
            </a:r>
            <a:endParaRPr lang="zh-CN" altLang="en-US" sz="2400" dirty="0">
              <a:latin typeface="+mn-ea"/>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742394" y="2370121"/>
            <a:ext cx="4439205" cy="3038272"/>
          </a:xfrm>
          <a:prstGeom prst="rect">
            <a:avLst/>
          </a:prstGeom>
          <a:ln>
            <a:solidFill>
              <a:schemeClr val="tx1"/>
            </a:solidFill>
          </a:ln>
          <a:effectLst>
            <a:outerShdw blurRad="50800" dist="38100" dir="2700000" algn="tl" rotWithShape="0">
              <a:prstClr val="black">
                <a:alpha val="40000"/>
              </a:prstClr>
            </a:outerShdw>
          </a:effectLst>
        </p:spPr>
      </p:pic>
      <p:sp>
        <p:nvSpPr>
          <p:cNvPr id="3" name="矩形 2"/>
          <p:cNvSpPr/>
          <p:nvPr/>
        </p:nvSpPr>
        <p:spPr>
          <a:xfrm>
            <a:off x="5771322" y="2213734"/>
            <a:ext cx="6096000" cy="3351046"/>
          </a:xfrm>
          <a:prstGeom prst="rect">
            <a:avLst/>
          </a:prstGeom>
        </p:spPr>
        <p:txBody>
          <a:bodyPr>
            <a:spAutoFit/>
          </a:bodyPr>
          <a:lstStyle/>
          <a:p>
            <a:pPr indent="266700" algn="just">
              <a:lnSpc>
                <a:spcPct val="150000"/>
              </a:lnSpc>
            </a:pPr>
            <a:r>
              <a:rPr lang="zh-CN" altLang="zh-CN" sz="2400" kern="100" dirty="0">
                <a:latin typeface="+mn-ea"/>
                <a:cs typeface="Times New Roman" panose="02020603050405020304" pitchFamily="18" charset="0"/>
              </a:rPr>
              <a:t>在模拟过程中，我们让计算机循环执行</a:t>
            </a:r>
            <a:r>
              <a:rPr lang="en-US" altLang="zh-CN" sz="2400" kern="100" dirty="0">
                <a:latin typeface="+mn-ea"/>
                <a:cs typeface="Times New Roman" panose="02020603050405020304" pitchFamily="18" charset="0"/>
              </a:rPr>
              <a:t>100000</a:t>
            </a:r>
            <a:r>
              <a:rPr lang="zh-CN" altLang="zh-CN" sz="2400" kern="100" dirty="0">
                <a:latin typeface="+mn-ea"/>
                <a:cs typeface="Times New Roman" panose="02020603050405020304" pitchFamily="18" charset="0"/>
              </a:rPr>
              <a:t>次，看看这</a:t>
            </a:r>
            <a:r>
              <a:rPr lang="en-US" altLang="zh-CN" sz="2400" kern="100" dirty="0">
                <a:latin typeface="+mn-ea"/>
                <a:cs typeface="Times New Roman" panose="02020603050405020304" pitchFamily="18" charset="0"/>
              </a:rPr>
              <a:t>100000</a:t>
            </a:r>
            <a:r>
              <a:rPr lang="zh-CN" altLang="zh-CN" sz="2400" kern="100" dirty="0">
                <a:latin typeface="+mn-ea"/>
                <a:cs typeface="Times New Roman" panose="02020603050405020304" pitchFamily="18" charset="0"/>
              </a:rPr>
              <a:t>次中有多少次两个骰子的点数之和为</a:t>
            </a:r>
            <a:r>
              <a:rPr lang="en-US" altLang="zh-CN" sz="2400" kern="100" dirty="0">
                <a:latin typeface="+mn-ea"/>
                <a:cs typeface="Times New Roman" panose="02020603050405020304" pitchFamily="18" charset="0"/>
              </a:rPr>
              <a:t>7</a:t>
            </a:r>
            <a:r>
              <a:rPr lang="zh-CN" altLang="zh-CN" sz="2400" kern="100" dirty="0">
                <a:latin typeface="+mn-ea"/>
                <a:cs typeface="Times New Roman" panose="02020603050405020304" pitchFamily="18" charset="0"/>
              </a:rPr>
              <a:t>。运行代码</a:t>
            </a:r>
            <a:r>
              <a:rPr lang="en-US" altLang="zh-CN" sz="2400" kern="100" dirty="0">
                <a:latin typeface="+mn-ea"/>
                <a:cs typeface="Times New Roman" panose="02020603050405020304" pitchFamily="18" charset="0"/>
              </a:rPr>
              <a:t>5</a:t>
            </a:r>
            <a:r>
              <a:rPr lang="zh-CN" altLang="zh-CN" sz="2400" kern="100" dirty="0">
                <a:latin typeface="+mn-ea"/>
                <a:cs typeface="Times New Roman" panose="02020603050405020304" pitchFamily="18" charset="0"/>
              </a:rPr>
              <a:t>次，结果分别是：</a:t>
            </a:r>
            <a:endParaRPr lang="en-US" altLang="zh-CN" sz="2400" kern="100" dirty="0">
              <a:latin typeface="+mn-ea"/>
              <a:cs typeface="Times New Roman" panose="02020603050405020304" pitchFamily="18" charset="0"/>
            </a:endParaRPr>
          </a:p>
          <a:p>
            <a:pPr indent="266700" algn="just">
              <a:lnSpc>
                <a:spcPct val="150000"/>
              </a:lnSpc>
            </a:pPr>
            <a:r>
              <a:rPr lang="en-US" altLang="zh-CN" sz="2400" b="1" dirty="0">
                <a:solidFill>
                  <a:srgbClr val="0070C0"/>
                </a:solidFill>
              </a:rPr>
              <a:t>0.16782  0.1676  0.16574  0.16797  0.16389</a:t>
            </a:r>
            <a:endParaRPr lang="zh-CN" altLang="zh-CN" sz="2400" b="1" dirty="0">
              <a:solidFill>
                <a:srgbClr val="0070C0"/>
              </a:solidFill>
            </a:endParaRPr>
          </a:p>
          <a:p>
            <a:pPr indent="266700" algn="just">
              <a:lnSpc>
                <a:spcPct val="150000"/>
              </a:lnSpc>
              <a:spcAft>
                <a:spcPts val="0"/>
              </a:spcAft>
            </a:pPr>
            <a:endParaRPr lang="zh-CN" altLang="zh-CN" sz="2400" kern="100" dirty="0">
              <a:latin typeface="+mn-ea"/>
              <a:cs typeface="Times New Roman" panose="02020603050405020304" pitchFamily="18" charset="0"/>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anose="020B0503020204020204" pitchFamily="34" charset="-122"/>
                <a:ea typeface="微软雅黑" panose="020B0503020204020204" pitchFamily="34" charset="-122"/>
              </a:rPr>
              <a:t>random</a:t>
            </a:r>
            <a:r>
              <a:rPr lang="zh-CN" altLang="en-US" sz="2400" b="1" spc="300" dirty="0">
                <a:solidFill>
                  <a:srgbClr val="1E6787"/>
                </a:solidFill>
                <a:latin typeface="微软雅黑" panose="020B0503020204020204" pitchFamily="34" charset="-122"/>
                <a:ea typeface="微软雅黑" panose="020B0503020204020204" pitchFamily="34" charset="-122"/>
              </a:rPr>
              <a:t>库⭐️</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43992" y="846003"/>
            <a:ext cx="11105277" cy="1689052"/>
          </a:xfrm>
          <a:prstGeom prst="rect">
            <a:avLst/>
          </a:prstGeom>
        </p:spPr>
        <p:txBody>
          <a:bodyPr wrap="square">
            <a:spAutoFit/>
          </a:bodyPr>
          <a:lstStyle/>
          <a:p>
            <a:pPr>
              <a:lnSpc>
                <a:spcPct val="150000"/>
              </a:lnSpc>
            </a:pPr>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假设你刚开始有</a:t>
            </a:r>
            <a:r>
              <a:rPr lang="en-US" altLang="zh-CN" sz="2400" dirty="0">
                <a:latin typeface="+mn-ea"/>
              </a:rPr>
              <a:t>10</a:t>
            </a:r>
            <a:r>
              <a:rPr lang="zh-CN" altLang="zh-CN" sz="2400" dirty="0">
                <a:latin typeface="+mn-ea"/>
              </a:rPr>
              <a:t>元，当全部输掉为</a:t>
            </a:r>
            <a:r>
              <a:rPr lang="en-US" altLang="zh-CN" sz="2400" dirty="0">
                <a:latin typeface="+mn-ea"/>
              </a:rPr>
              <a:t>0</a:t>
            </a:r>
            <a:r>
              <a:rPr lang="zh-CN" altLang="zh-CN" sz="2400" dirty="0">
                <a:latin typeface="+mn-ea"/>
              </a:rPr>
              <a:t>元的时候游戏结束，下面我们来写一段代码模拟你参加游戏的过程。</a:t>
            </a:r>
          </a:p>
          <a:p>
            <a:pPr>
              <a:lnSpc>
                <a:spcPct val="150000"/>
              </a:lnSpc>
            </a:pPr>
            <a:endParaRPr lang="zh-CN" altLang="en-US" sz="2400" dirty="0">
              <a:latin typeface="+mn-ea"/>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530360" y="2117034"/>
            <a:ext cx="5182210" cy="4107760"/>
          </a:xfrm>
          <a:prstGeom prst="rect">
            <a:avLst/>
          </a:prstGeom>
          <a:ln>
            <a:solidFill>
              <a:schemeClr val="tx1"/>
            </a:solidFill>
          </a:ln>
          <a:effectLst>
            <a:outerShdw blurRad="50800" dist="38100" dir="2700000" algn="tl" rotWithShape="0">
              <a:prstClr val="black">
                <a:alpha val="40000"/>
              </a:prstClr>
            </a:outerShdw>
          </a:effectLst>
        </p:spPr>
      </p:pic>
      <p:pic>
        <p:nvPicPr>
          <p:cNvPr id="11" name="图片 10"/>
          <p:cNvPicPr/>
          <p:nvPr/>
        </p:nvPicPr>
        <p:blipFill>
          <a:blip r:embed="rId4"/>
          <a:stretch>
            <a:fillRect/>
          </a:stretch>
        </p:blipFill>
        <p:spPr>
          <a:xfrm>
            <a:off x="4234152" y="2321380"/>
            <a:ext cx="7802134" cy="918776"/>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p:cNvSpPr txBox="1"/>
          <p:nvPr/>
        </p:nvSpPr>
        <p:spPr>
          <a:xfrm>
            <a:off x="3887776" y="2420224"/>
            <a:ext cx="2646878"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综合应用</a:t>
            </a:r>
          </a:p>
        </p:txBody>
      </p:sp>
      <p:grpSp>
        <p:nvGrpSpPr>
          <p:cNvPr id="13" name="Group 5"/>
          <p:cNvGrpSpPr/>
          <p:nvPr/>
        </p:nvGrpSpPr>
        <p:grpSpPr>
          <a:xfrm>
            <a:off x="8825614" y="4241498"/>
            <a:ext cx="2169488" cy="2175406"/>
            <a:chOff x="5292553" y="3355717"/>
            <a:chExt cx="1711365" cy="2494000"/>
          </a:xfrm>
          <a:solidFill>
            <a:schemeClr val="bg1">
              <a:lumMod val="95000"/>
            </a:schemeClr>
          </a:solidFill>
        </p:grpSpPr>
        <p:sp>
          <p:nvSpPr>
            <p:cNvPr id="14" name="Rectangle 5"/>
            <p:cNvSpPr>
              <a:spLocks noChangeArrowheads="1"/>
            </p:cNvSpPr>
            <p:nvPr/>
          </p:nvSpPr>
          <p:spPr bwMode="auto">
            <a:xfrm>
              <a:off x="5292553" y="3573075"/>
              <a:ext cx="992082" cy="190188"/>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5" name="Rectangle 6"/>
            <p:cNvSpPr>
              <a:spLocks noChangeArrowheads="1"/>
            </p:cNvSpPr>
            <p:nvPr/>
          </p:nvSpPr>
          <p:spPr bwMode="auto">
            <a:xfrm>
              <a:off x="5402008" y="4624848"/>
              <a:ext cx="80422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6" name="Rectangle 7"/>
            <p:cNvSpPr>
              <a:spLocks noChangeArrowheads="1"/>
            </p:cNvSpPr>
            <p:nvPr/>
          </p:nvSpPr>
          <p:spPr bwMode="auto">
            <a:xfrm>
              <a:off x="5471873" y="3355717"/>
              <a:ext cx="1124825"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7" name="Rectangle 8"/>
            <p:cNvSpPr>
              <a:spLocks noChangeArrowheads="1"/>
            </p:cNvSpPr>
            <p:nvPr/>
          </p:nvSpPr>
          <p:spPr bwMode="auto">
            <a:xfrm>
              <a:off x="5382601" y="3902993"/>
              <a:ext cx="1127154" cy="784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0" name="Rectangle 9"/>
            <p:cNvSpPr>
              <a:spLocks noChangeArrowheads="1"/>
            </p:cNvSpPr>
            <p:nvPr/>
          </p:nvSpPr>
          <p:spPr bwMode="auto">
            <a:xfrm>
              <a:off x="5592196" y="3981397"/>
              <a:ext cx="1004502"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2" name="Rectangle 10"/>
            <p:cNvSpPr>
              <a:spLocks noChangeArrowheads="1"/>
            </p:cNvSpPr>
            <p:nvPr/>
          </p:nvSpPr>
          <p:spPr bwMode="auto">
            <a:xfrm>
              <a:off x="5471873" y="4093379"/>
              <a:ext cx="874864" cy="7374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3" name="Rectangle 11"/>
            <p:cNvSpPr>
              <a:spLocks noChangeArrowheads="1"/>
            </p:cNvSpPr>
            <p:nvPr/>
          </p:nvSpPr>
          <p:spPr bwMode="auto">
            <a:xfrm>
              <a:off x="5592196" y="4166845"/>
              <a:ext cx="1026238"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5" name="Rectangle 12"/>
            <p:cNvSpPr>
              <a:spLocks noChangeArrowheads="1"/>
            </p:cNvSpPr>
            <p:nvPr/>
          </p:nvSpPr>
          <p:spPr bwMode="auto">
            <a:xfrm>
              <a:off x="5570460" y="4915952"/>
              <a:ext cx="902034" cy="52011"/>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7" name="Rectangle 13"/>
            <p:cNvSpPr>
              <a:spLocks noChangeArrowheads="1"/>
            </p:cNvSpPr>
            <p:nvPr/>
          </p:nvSpPr>
          <p:spPr bwMode="auto">
            <a:xfrm>
              <a:off x="5690783" y="4967962"/>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8" name="Rectangle 14"/>
            <p:cNvSpPr>
              <a:spLocks noChangeArrowheads="1"/>
            </p:cNvSpPr>
            <p:nvPr/>
          </p:nvSpPr>
          <p:spPr bwMode="auto">
            <a:xfrm>
              <a:off x="5409771" y="5109245"/>
              <a:ext cx="936966" cy="23443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0" name="Rectangle 16"/>
            <p:cNvSpPr>
              <a:spLocks noChangeArrowheads="1"/>
            </p:cNvSpPr>
            <p:nvPr/>
          </p:nvSpPr>
          <p:spPr bwMode="auto">
            <a:xfrm>
              <a:off x="5632562" y="5343680"/>
              <a:ext cx="877193"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1" name="Rectangle 17"/>
            <p:cNvSpPr>
              <a:spLocks noChangeArrowheads="1"/>
            </p:cNvSpPr>
            <p:nvPr/>
          </p:nvSpPr>
          <p:spPr bwMode="auto">
            <a:xfrm>
              <a:off x="5340682" y="5458288"/>
              <a:ext cx="823630" cy="166900"/>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2" name="Rectangle 18"/>
            <p:cNvSpPr>
              <a:spLocks noChangeArrowheads="1"/>
            </p:cNvSpPr>
            <p:nvPr/>
          </p:nvSpPr>
          <p:spPr bwMode="auto">
            <a:xfrm>
              <a:off x="5536304" y="5625188"/>
              <a:ext cx="1110076" cy="22434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3" name="Rectangle 19"/>
            <p:cNvSpPr>
              <a:spLocks noChangeArrowheads="1"/>
            </p:cNvSpPr>
            <p:nvPr/>
          </p:nvSpPr>
          <p:spPr bwMode="auto">
            <a:xfrm>
              <a:off x="6411944" y="3355717"/>
              <a:ext cx="24841"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4" name="Rectangle 20"/>
            <p:cNvSpPr>
              <a:spLocks noChangeArrowheads="1"/>
            </p:cNvSpPr>
            <p:nvPr/>
          </p:nvSpPr>
          <p:spPr bwMode="auto">
            <a:xfrm>
              <a:off x="6436785" y="3575404"/>
              <a:ext cx="776" cy="77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5" name="Rectangle 21"/>
            <p:cNvSpPr>
              <a:spLocks noChangeArrowheads="1"/>
            </p:cNvSpPr>
            <p:nvPr/>
          </p:nvSpPr>
          <p:spPr bwMode="auto">
            <a:xfrm>
              <a:off x="5592196" y="3355717"/>
              <a:ext cx="40366"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6" name="Rectangle 22"/>
            <p:cNvSpPr>
              <a:spLocks noChangeArrowheads="1"/>
            </p:cNvSpPr>
            <p:nvPr/>
          </p:nvSpPr>
          <p:spPr bwMode="auto">
            <a:xfrm>
              <a:off x="6509755" y="4166845"/>
              <a:ext cx="16302"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7" name="Rectangle 23"/>
            <p:cNvSpPr>
              <a:spLocks noChangeArrowheads="1"/>
            </p:cNvSpPr>
            <p:nvPr/>
          </p:nvSpPr>
          <p:spPr bwMode="auto">
            <a:xfrm>
              <a:off x="5676034" y="4166845"/>
              <a:ext cx="158360"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8" name="Freeform 24"/>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ln>
          </p:spPr>
          <p:txBody>
            <a:bodyPr vert="horz" wrap="square" lIns="86687" tIns="43344" rIns="86687" bIns="43344" numCol="1" anchor="t" anchorCtr="0" compatLnSpc="1"/>
            <a:lstStyle/>
            <a:p>
              <a:endParaRPr lang="en-US" sz="1705" dirty="0">
                <a:solidFill>
                  <a:prstClr val="black"/>
                </a:solidFill>
                <a:latin typeface="Calibri" panose="020F0502020204030204"/>
                <a:ea typeface="微软雅黑" panose="020B0503020204020204" pitchFamily="34" charset="-122"/>
              </a:endParaRPr>
            </a:p>
          </p:txBody>
        </p:sp>
        <p:sp>
          <p:nvSpPr>
            <p:cNvPr id="39" name="Freeform 25"/>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0" name="Freeform 26"/>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1" name="Rectangle 27"/>
            <p:cNvSpPr>
              <a:spLocks noChangeArrowheads="1"/>
            </p:cNvSpPr>
            <p:nvPr/>
          </p:nvSpPr>
          <p:spPr bwMode="auto">
            <a:xfrm>
              <a:off x="5306526" y="4421463"/>
              <a:ext cx="81742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2" name="Rectangle 28"/>
            <p:cNvSpPr>
              <a:spLocks noChangeArrowheads="1"/>
            </p:cNvSpPr>
            <p:nvPr/>
          </p:nvSpPr>
          <p:spPr bwMode="auto">
            <a:xfrm>
              <a:off x="5808001" y="4421463"/>
              <a:ext cx="6055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3" name="Rectangle 29"/>
            <p:cNvSpPr>
              <a:spLocks noChangeArrowheads="1"/>
            </p:cNvSpPr>
            <p:nvPr/>
          </p:nvSpPr>
          <p:spPr bwMode="auto">
            <a:xfrm>
              <a:off x="5652745" y="4421463"/>
              <a:ext cx="62102"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4" name="Rectangle 30"/>
            <p:cNvSpPr>
              <a:spLocks noChangeArrowheads="1"/>
            </p:cNvSpPr>
            <p:nvPr/>
          </p:nvSpPr>
          <p:spPr bwMode="auto">
            <a:xfrm>
              <a:off x="5738136" y="4624848"/>
              <a:ext cx="12653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5" name="Rectangle 31"/>
            <p:cNvSpPr>
              <a:spLocks noChangeArrowheads="1"/>
            </p:cNvSpPr>
            <p:nvPr/>
          </p:nvSpPr>
          <p:spPr bwMode="auto">
            <a:xfrm>
              <a:off x="5738136"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6" name="Rectangle 32"/>
            <p:cNvSpPr>
              <a:spLocks noChangeArrowheads="1"/>
            </p:cNvSpPr>
            <p:nvPr/>
          </p:nvSpPr>
          <p:spPr bwMode="auto">
            <a:xfrm>
              <a:off x="5772292"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7" name="Rectangle 33"/>
            <p:cNvSpPr>
              <a:spLocks noChangeArrowheads="1"/>
            </p:cNvSpPr>
            <p:nvPr/>
          </p:nvSpPr>
          <p:spPr bwMode="auto">
            <a:xfrm>
              <a:off x="6264452" y="4967962"/>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8" name="Rectangle 34"/>
            <p:cNvSpPr>
              <a:spLocks noChangeArrowheads="1"/>
            </p:cNvSpPr>
            <p:nvPr/>
          </p:nvSpPr>
          <p:spPr bwMode="auto">
            <a:xfrm>
              <a:off x="6311804" y="4967962"/>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9" name="Rectangle 35"/>
            <p:cNvSpPr>
              <a:spLocks noChangeArrowheads="1"/>
            </p:cNvSpPr>
            <p:nvPr/>
          </p:nvSpPr>
          <p:spPr bwMode="auto">
            <a:xfrm>
              <a:off x="5690783" y="3761710"/>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0" name="Rectangle 36"/>
            <p:cNvSpPr>
              <a:spLocks noChangeArrowheads="1"/>
            </p:cNvSpPr>
            <p:nvPr/>
          </p:nvSpPr>
          <p:spPr bwMode="auto">
            <a:xfrm>
              <a:off x="5738136"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1" name="Rectangle 37"/>
            <p:cNvSpPr>
              <a:spLocks noChangeArrowheads="1"/>
            </p:cNvSpPr>
            <p:nvPr/>
          </p:nvSpPr>
          <p:spPr bwMode="auto">
            <a:xfrm>
              <a:off x="5772292"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2" name="Rectangle 38"/>
            <p:cNvSpPr>
              <a:spLocks noChangeArrowheads="1"/>
            </p:cNvSpPr>
            <p:nvPr/>
          </p:nvSpPr>
          <p:spPr bwMode="auto">
            <a:xfrm>
              <a:off x="6264452" y="3761710"/>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3" name="Rectangle 39"/>
            <p:cNvSpPr>
              <a:spLocks noChangeArrowheads="1"/>
            </p:cNvSpPr>
            <p:nvPr/>
          </p:nvSpPr>
          <p:spPr bwMode="auto">
            <a:xfrm>
              <a:off x="6311804" y="3761710"/>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4" name="Freeform 40"/>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5" name="Freeform 41"/>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6" name="Freeform 42"/>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7" name="Freeform 43"/>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8" name="Freeform 44"/>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9" name="Oval 45"/>
            <p:cNvSpPr>
              <a:spLocks noChangeArrowheads="1"/>
            </p:cNvSpPr>
            <p:nvPr/>
          </p:nvSpPr>
          <p:spPr bwMode="auto">
            <a:xfrm>
              <a:off x="6128603" y="3612665"/>
              <a:ext cx="111784" cy="111008"/>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60" name="Oval 46"/>
            <p:cNvSpPr>
              <a:spLocks noChangeArrowheads="1"/>
            </p:cNvSpPr>
            <p:nvPr/>
          </p:nvSpPr>
          <p:spPr bwMode="auto">
            <a:xfrm>
              <a:off x="5325933" y="3617323"/>
              <a:ext cx="111784" cy="111784"/>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grpSp>
      <p:grpSp>
        <p:nvGrpSpPr>
          <p:cNvPr id="3" name="组合 2"/>
          <p:cNvGrpSpPr/>
          <p:nvPr/>
        </p:nvGrpSpPr>
        <p:grpSpPr>
          <a:xfrm>
            <a:off x="443983" y="1112313"/>
            <a:ext cx="1936868" cy="1936868"/>
            <a:chOff x="2572456" y="958222"/>
            <a:chExt cx="1936868" cy="1936868"/>
          </a:xfrm>
        </p:grpSpPr>
        <p:grpSp>
          <p:nvGrpSpPr>
            <p:cNvPr id="61" name="组合 60"/>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63" name="椭圆 62"/>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grpSp>
        <p:sp>
          <p:nvSpPr>
            <p:cNvPr id="64" name="TextBox 1"/>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05</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p:cNvGrpSpPr/>
          <p:nvPr/>
        </p:nvGrpSpPr>
        <p:grpSpPr>
          <a:xfrm rot="5400000">
            <a:off x="7939470" y="-3214903"/>
            <a:ext cx="942183" cy="7462505"/>
            <a:chOff x="-11273" y="-594773"/>
            <a:chExt cx="719786" cy="7462505"/>
          </a:xfrm>
        </p:grpSpPr>
        <p:sp>
          <p:nvSpPr>
            <p:cNvPr id="66" name="等腰三角形 65"/>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039"/>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综合应用</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43992" y="846003"/>
            <a:ext cx="11105277" cy="1135054"/>
          </a:xfrm>
          <a:prstGeom prst="rect">
            <a:avLst/>
          </a:prstGeom>
        </p:spPr>
        <p:txBody>
          <a:bodyPr wrap="square">
            <a:spAutoFit/>
          </a:bodyPr>
          <a:lstStyle/>
          <a:p>
            <a:pPr>
              <a:lnSpc>
                <a:spcPct val="150000"/>
              </a:lnSpc>
            </a:pPr>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找出所有的水仙花数</a:t>
            </a:r>
            <a:r>
              <a:rPr lang="zh-CN" altLang="en-US" sz="2400" dirty="0">
                <a:latin typeface="+mn-ea"/>
              </a:rPr>
              <a:t>（</a:t>
            </a:r>
            <a:r>
              <a:rPr lang="en-GB" altLang="zh-CN" sz="2400"/>
              <a:t>Narcissistic Number</a:t>
            </a:r>
            <a:r>
              <a:rPr lang="zh-CN" altLang="en-US" sz="2400" dirty="0">
                <a:latin typeface="+mn-ea"/>
              </a:rPr>
              <a:t>）</a:t>
            </a:r>
            <a:r>
              <a:rPr lang="zh-CN" altLang="zh-CN" sz="2400" dirty="0">
                <a:latin typeface="+mn-ea"/>
              </a:rPr>
              <a:t>。水仙花数是指一个</a:t>
            </a:r>
            <a:r>
              <a:rPr lang="en-US" altLang="zh-CN" sz="2400" dirty="0">
                <a:latin typeface="+mn-ea"/>
              </a:rPr>
              <a:t> 3 </a:t>
            </a:r>
            <a:r>
              <a:rPr lang="zh-CN" altLang="zh-CN" sz="2400" dirty="0">
                <a:latin typeface="+mn-ea"/>
              </a:rPr>
              <a:t>位数，它的每个位上的数字的</a:t>
            </a:r>
            <a:r>
              <a:rPr lang="en-US" altLang="zh-CN" sz="2400" dirty="0">
                <a:latin typeface="+mn-ea"/>
              </a:rPr>
              <a:t> 3</a:t>
            </a:r>
            <a:r>
              <a:rPr lang="zh-CN" altLang="zh-CN" sz="2400" dirty="0">
                <a:latin typeface="+mn-ea"/>
              </a:rPr>
              <a:t>次幂之和等于它本身（例如：</a:t>
            </a:r>
            <a:r>
              <a:rPr lang="en-US" altLang="zh-CN" sz="2400" dirty="0">
                <a:latin typeface="+mn-ea"/>
              </a:rPr>
              <a:t>1</a:t>
            </a:r>
            <a:r>
              <a:rPr lang="en-US" altLang="zh-CN" sz="2400" baseline="30000" dirty="0">
                <a:latin typeface="+mn-ea"/>
              </a:rPr>
              <a:t>3 </a:t>
            </a:r>
            <a:r>
              <a:rPr lang="en-US" altLang="zh-CN" sz="2400" dirty="0">
                <a:latin typeface="+mn-ea"/>
              </a:rPr>
              <a:t>+ 5</a:t>
            </a:r>
            <a:r>
              <a:rPr lang="en-US" altLang="zh-CN" sz="2400" baseline="30000" dirty="0">
                <a:latin typeface="+mn-ea"/>
              </a:rPr>
              <a:t>3</a:t>
            </a:r>
            <a:r>
              <a:rPr lang="en-US" altLang="zh-CN" sz="2400" dirty="0">
                <a:latin typeface="+mn-ea"/>
              </a:rPr>
              <a:t>+ 3</a:t>
            </a:r>
            <a:r>
              <a:rPr lang="en-US" altLang="zh-CN" sz="2400" baseline="30000" dirty="0">
                <a:latin typeface="+mn-ea"/>
              </a:rPr>
              <a:t>3</a:t>
            </a:r>
            <a:r>
              <a:rPr lang="en-US" altLang="zh-CN" sz="2400" dirty="0">
                <a:latin typeface="+mn-ea"/>
              </a:rPr>
              <a:t> = 153</a:t>
            </a:r>
            <a:r>
              <a:rPr lang="zh-CN" altLang="zh-CN" sz="2400" dirty="0">
                <a:latin typeface="+mn-ea"/>
              </a:rPr>
              <a:t>）。</a:t>
            </a:r>
            <a:endParaRPr lang="zh-CN" altLang="en-US" sz="2400" dirty="0">
              <a:latin typeface="+mn-ea"/>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896178" y="2152650"/>
            <a:ext cx="6324600" cy="2552700"/>
          </a:xfrm>
          <a:prstGeom prst="rect">
            <a:avLst/>
          </a:prstGeom>
          <a:ln>
            <a:solidFill>
              <a:schemeClr val="tx1"/>
            </a:solidFill>
          </a:ln>
          <a:effectLst>
            <a:outerShdw blurRad="50800" dist="38100" dir="2700000" algn="tl" rotWithShape="0">
              <a:prstClr val="black">
                <a:alpha val="40000"/>
              </a:prstClr>
            </a:outerShdw>
          </a:effectLst>
        </p:spPr>
      </p:pic>
      <p:pic>
        <p:nvPicPr>
          <p:cNvPr id="3" name="图片 2"/>
          <p:cNvPicPr>
            <a:picLocks noChangeAspect="1"/>
          </p:cNvPicPr>
          <p:nvPr/>
        </p:nvPicPr>
        <p:blipFill>
          <a:blip r:embed="rId4"/>
          <a:stretch>
            <a:fillRect/>
          </a:stretch>
        </p:blipFill>
        <p:spPr>
          <a:xfrm>
            <a:off x="896178" y="5036447"/>
            <a:ext cx="4143375" cy="561975"/>
          </a:xfrm>
          <a:prstGeom prst="rect">
            <a:avLst/>
          </a:prstGeom>
          <a:ln>
            <a:solidFill>
              <a:schemeClr val="tx1"/>
            </a:solidFill>
          </a:ln>
          <a:effectLst>
            <a:outerShdw blurRad="50800" dist="38100" dir="2700000" algn="tl" rotWithShape="0">
              <a:prstClr val="black">
                <a:alpha val="40000"/>
              </a:prstClr>
            </a:outerShdw>
          </a:effectLst>
        </p:spPr>
      </p:pic>
      <p:pic>
        <p:nvPicPr>
          <p:cNvPr id="18434" name="Picture 2" descr="為什麼英文narcissus（水仙花）演變成narcissism（自戀）及narcissist（自戀者）？》 | Jenny Hsu的沙龍">
            <a:extLst>
              <a:ext uri="{FF2B5EF4-FFF2-40B4-BE49-F238E27FC236}">
                <a16:creationId xmlns:a16="http://schemas.microsoft.com/office/drawing/2014/main" id="{A0BC07D0-16EB-D28A-4FEB-A3B953F2C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8822" y="3195715"/>
            <a:ext cx="3937000" cy="2070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综合应用⭐️</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43992" y="846003"/>
            <a:ext cx="11105277" cy="1135054"/>
          </a:xfrm>
          <a:prstGeom prst="rect">
            <a:avLst/>
          </a:prstGeom>
        </p:spPr>
        <p:txBody>
          <a:bodyPr wrap="square">
            <a:spAutoFit/>
          </a:bodyPr>
          <a:lstStyle/>
          <a:p>
            <a:pPr>
              <a:lnSpc>
                <a:spcPct val="150000"/>
              </a:lnSpc>
            </a:pPr>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找出</a:t>
            </a:r>
            <a:r>
              <a:rPr lang="en-US" altLang="zh-CN" sz="2400" dirty="0">
                <a:latin typeface="+mn-ea"/>
              </a:rPr>
              <a:t>1000</a:t>
            </a:r>
            <a:r>
              <a:rPr lang="zh-CN" altLang="zh-CN" sz="2400" dirty="0">
                <a:latin typeface="+mn-ea"/>
              </a:rPr>
              <a:t>以内所有的完全数。完全数（</a:t>
            </a:r>
            <a:r>
              <a:rPr lang="en-US" altLang="zh-CN" sz="2400" dirty="0">
                <a:latin typeface="+mn-ea"/>
              </a:rPr>
              <a:t>Perfect number</a:t>
            </a:r>
            <a:r>
              <a:rPr lang="zh-CN" altLang="zh-CN" sz="2400" dirty="0">
                <a:latin typeface="+mn-ea"/>
              </a:rPr>
              <a:t>），是一些特殊的自然数。它所有的真因子（即除了自身以外的</a:t>
            </a:r>
            <a:r>
              <a:rPr lang="zh-CN" altLang="en-US" sz="2400" dirty="0">
                <a:latin typeface="+mn-ea"/>
              </a:rPr>
              <a:t>因子</a:t>
            </a:r>
            <a:r>
              <a:rPr lang="zh-CN" altLang="zh-CN" sz="2400" dirty="0">
                <a:latin typeface="+mn-ea"/>
              </a:rPr>
              <a:t>）的和，恰好等于它本身。</a:t>
            </a:r>
            <a:endParaRPr lang="zh-CN" altLang="en-US" sz="2400" dirty="0">
              <a:latin typeface="+mn-ea"/>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776097" y="2673553"/>
            <a:ext cx="5791200" cy="3067050"/>
          </a:xfrm>
          <a:prstGeom prst="rect">
            <a:avLst/>
          </a:prstGeom>
          <a:ln>
            <a:solidFill>
              <a:schemeClr val="tx1"/>
            </a:solidFill>
          </a:ln>
          <a:effectLst>
            <a:outerShdw blurRad="50800" dist="38100" dir="2700000" algn="tl" rotWithShape="0">
              <a:prstClr val="black">
                <a:alpha val="40000"/>
              </a:prstClr>
            </a:outerShdw>
          </a:effectLst>
        </p:spPr>
      </p:pic>
      <p:pic>
        <p:nvPicPr>
          <p:cNvPr id="7" name="图片 6"/>
          <p:cNvPicPr>
            <a:picLocks noChangeAspect="1"/>
          </p:cNvPicPr>
          <p:nvPr/>
        </p:nvPicPr>
        <p:blipFill>
          <a:blip r:embed="rId4"/>
          <a:stretch>
            <a:fillRect/>
          </a:stretch>
        </p:blipFill>
        <p:spPr>
          <a:xfrm>
            <a:off x="7195516" y="2673553"/>
            <a:ext cx="2571750" cy="590550"/>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综合应用⭐️</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43992" y="846003"/>
            <a:ext cx="11105277" cy="1135054"/>
          </a:xfrm>
          <a:prstGeom prst="rect">
            <a:avLst/>
          </a:prstGeom>
        </p:spPr>
        <p:txBody>
          <a:bodyPr wrap="square">
            <a:spAutoFit/>
          </a:bodyPr>
          <a:lstStyle/>
          <a:p>
            <a:pPr>
              <a:lnSpc>
                <a:spcPct val="150000"/>
              </a:lnSpc>
            </a:pPr>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无穷级数</a:t>
            </a:r>
            <a:r>
              <a:rPr lang="en-US" altLang="zh-CN" sz="2400" dirty="0">
                <a:latin typeface="+mn-ea"/>
              </a:rPr>
              <a:t>4/1 - 4/3 + 4/5 - 4/7 + </a:t>
            </a:r>
            <a:r>
              <a:rPr lang="zh-CN" altLang="zh-CN" sz="2400" dirty="0">
                <a:latin typeface="+mn-ea"/>
              </a:rPr>
              <a:t>……的和是圆周率π，请写一个程序计算出这一级数前</a:t>
            </a:r>
            <a:r>
              <a:rPr lang="en-US" altLang="zh-CN" sz="2400" dirty="0">
                <a:latin typeface="+mn-ea"/>
              </a:rPr>
              <a:t>n</a:t>
            </a:r>
            <a:r>
              <a:rPr lang="zh-CN" altLang="zh-CN" sz="2400" dirty="0">
                <a:latin typeface="+mn-ea"/>
              </a:rPr>
              <a:t>项的和。</a:t>
            </a:r>
            <a:endParaRPr lang="zh-CN" altLang="en-US" sz="2400" dirty="0">
              <a:latin typeface="+mn-ea"/>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485198" y="2197303"/>
            <a:ext cx="6848475" cy="2133600"/>
          </a:xfrm>
          <a:prstGeom prst="rect">
            <a:avLst/>
          </a:prstGeom>
          <a:ln>
            <a:solidFill>
              <a:schemeClr val="tx1"/>
            </a:solidFill>
          </a:ln>
          <a:effectLst>
            <a:outerShdw blurRad="50800" dist="38100" dir="2700000" algn="tl" rotWithShape="0">
              <a:prstClr val="black">
                <a:alpha val="40000"/>
              </a:prstClr>
            </a:outerShdw>
          </a:effectLst>
        </p:spPr>
      </p:pic>
      <p:pic>
        <p:nvPicPr>
          <p:cNvPr id="3" name="图片 2"/>
          <p:cNvPicPr>
            <a:picLocks noChangeAspect="1"/>
          </p:cNvPicPr>
          <p:nvPr/>
        </p:nvPicPr>
        <p:blipFill rotWithShape="1">
          <a:blip r:embed="rId4"/>
          <a:srcRect t="690" r="29760"/>
          <a:stretch>
            <a:fillRect/>
          </a:stretch>
        </p:blipFill>
        <p:spPr>
          <a:xfrm>
            <a:off x="7680048" y="1550505"/>
            <a:ext cx="3656959" cy="4888602"/>
          </a:xfrm>
          <a:prstGeom prst="rect">
            <a:avLst/>
          </a:prstGeom>
          <a:ln>
            <a:solidFill>
              <a:schemeClr val="tx1"/>
            </a:solidFill>
          </a:ln>
          <a:effectLst>
            <a:outerShdw blurRad="50800" dist="38100" dir="2700000" algn="tl" rotWithShape="0">
              <a:prstClr val="black">
                <a:alpha val="40000"/>
              </a:prstClr>
            </a:outerShdw>
          </a:effectLst>
        </p:spPr>
      </p:pic>
      <p:pic>
        <p:nvPicPr>
          <p:cNvPr id="19458" name="Picture 2" descr="What is pi? | Live Science">
            <a:extLst>
              <a:ext uri="{FF2B5EF4-FFF2-40B4-BE49-F238E27FC236}">
                <a16:creationId xmlns:a16="http://schemas.microsoft.com/office/drawing/2014/main" id="{61730F9A-B98B-0BEE-8E9D-EBBCACDA1C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6626" y="4547149"/>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综合应用⭐️</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43992" y="846003"/>
            <a:ext cx="11105277" cy="1135054"/>
          </a:xfrm>
          <a:prstGeom prst="rect">
            <a:avLst/>
          </a:prstGeom>
        </p:spPr>
        <p:txBody>
          <a:bodyPr wrap="square">
            <a:spAutoFit/>
          </a:bodyPr>
          <a:lstStyle/>
          <a:p>
            <a:pPr>
              <a:lnSpc>
                <a:spcPct val="150000"/>
              </a:lnSpc>
            </a:pPr>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无穷级数</a:t>
            </a:r>
            <a:r>
              <a:rPr lang="en-US" altLang="zh-CN" sz="2400" dirty="0">
                <a:latin typeface="+mn-ea"/>
              </a:rPr>
              <a:t>4/1 - 4/3 + 4/5 - 4/7 + </a:t>
            </a:r>
            <a:r>
              <a:rPr lang="zh-CN" altLang="zh-CN" sz="2400" dirty="0">
                <a:latin typeface="+mn-ea"/>
              </a:rPr>
              <a:t>……的和是圆周率π，请写一个程序计算出这一级数前</a:t>
            </a:r>
            <a:r>
              <a:rPr lang="en-US" altLang="zh-CN" sz="2400" dirty="0">
                <a:latin typeface="+mn-ea"/>
              </a:rPr>
              <a:t>n</a:t>
            </a:r>
            <a:r>
              <a:rPr lang="zh-CN" altLang="zh-CN" sz="2400" dirty="0">
                <a:latin typeface="+mn-ea"/>
              </a:rPr>
              <a:t>项的和。</a:t>
            </a:r>
            <a:endParaRPr lang="zh-CN" altLang="en-US" sz="2400" dirty="0">
              <a:latin typeface="+mn-ea"/>
              <a:cs typeface="Times New Roman" panose="02020603050405020304" pitchFamily="18" charset="0"/>
            </a:endParaRP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6"/>
          <p:cNvSpPr>
            <a:spLocks noChangeArrowheads="1"/>
          </p:cNvSpPr>
          <p:nvPr/>
        </p:nvSpPr>
        <p:spPr bwMode="auto">
          <a:xfrm>
            <a:off x="0" y="457200"/>
            <a:ext cx="0" cy="0"/>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endParaRPr lang="zh-CN" altLang="en-US"/>
          </a:p>
        </p:txBody>
      </p:sp>
      <p:sp>
        <p:nvSpPr>
          <p:cNvPr id="8" name="Rectangle 9"/>
          <p:cNvSpPr>
            <a:spLocks noChangeArrowheads="1"/>
          </p:cNvSpPr>
          <p:nvPr/>
        </p:nvSpPr>
        <p:spPr bwMode="auto">
          <a:xfrm>
            <a:off x="478533" y="1752084"/>
            <a:ext cx="11234933" cy="1596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endParaRPr kumimoji="0" lang="zh-CN" altLang="zh-CN" sz="1000" b="0" i="0" u="none" strike="noStrike" cap="none" normalizeH="0" baseline="0" dirty="0">
              <a:ln>
                <a:noFill/>
              </a:ln>
              <a:solidFill>
                <a:schemeClr val="tx1"/>
              </a:solidFill>
              <a:effectLst/>
              <a:latin typeface="等线" panose="02010600030101010101" charset="-122"/>
              <a:ea typeface="等线" panose="02010600030101010101" charset="-122"/>
              <a:cs typeface="Times New Roman" panose="02020603050405020304" pitchFamily="18" charset="0"/>
            </a:endParaRPr>
          </a:p>
          <a:p>
            <a:pPr marL="0" marR="0" lvl="0" indent="266700" algn="l" defTabSz="914400" rtl="0" eaLnBrk="0" fontAlgn="base" latinLnBrk="0" hangingPunct="0">
              <a:lnSpc>
                <a:spcPct val="150000"/>
              </a:lnSpc>
              <a:spcBef>
                <a:spcPct val="0"/>
              </a:spcBef>
              <a:spcAft>
                <a:spcPct val="0"/>
              </a:spcAft>
              <a:buClrTx/>
              <a:buSzTx/>
              <a:buFontTx/>
              <a:buNone/>
            </a:pPr>
            <a:br>
              <a:rPr kumimoji="0" lang="zh-CN" altLang="zh-CN" sz="1000" b="0" i="0" u="none" strike="noStrike" cap="none" normalizeH="0" baseline="0" dirty="0">
                <a:ln>
                  <a:noFill/>
                </a:ln>
                <a:solidFill>
                  <a:schemeClr val="tx1"/>
                </a:solidFill>
                <a:effectLst/>
                <a:latin typeface="等线" panose="02010600030101010101" charset="-122"/>
                <a:ea typeface="等线" panose="02010600030101010101" charset="-122"/>
                <a:cs typeface="Times New Roman" panose="02020603050405020304" pitchFamily="18" charset="0"/>
              </a:rPr>
            </a:br>
            <a:r>
              <a:rPr kumimoji="0" lang="zh-CN" altLang="zh-CN" sz="2400" b="0" i="0" u="none" strike="noStrike" cap="none" normalizeH="0" baseline="0" dirty="0">
                <a:ln>
                  <a:noFill/>
                </a:ln>
                <a:solidFill>
                  <a:schemeClr val="tx1"/>
                </a:solidFill>
                <a:effectLst/>
                <a:latin typeface="+mn-ea"/>
                <a:cs typeface="Times New Roman" panose="02020603050405020304" pitchFamily="18" charset="0"/>
              </a:rPr>
              <a:t>如果本题要求改成：求出的圆周率π误差小于</a:t>
            </a:r>
            <a:r>
              <a:rPr kumimoji="0" lang="en-US" altLang="zh-CN" sz="2400" b="0" i="0" u="none" strike="noStrike" cap="none" normalizeH="0" baseline="0" dirty="0">
                <a:ln>
                  <a:noFill/>
                </a:ln>
                <a:solidFill>
                  <a:srgbClr val="FF0000"/>
                </a:solidFill>
                <a:effectLst/>
                <a:latin typeface="+mn-ea"/>
                <a:cs typeface="Times New Roman" panose="02020603050405020304" pitchFamily="18" charset="0"/>
              </a:rPr>
              <a:t>10</a:t>
            </a:r>
            <a:r>
              <a:rPr kumimoji="0" lang="en-US" altLang="zh-CN" sz="2400" b="0" i="0" u="none" strike="noStrike" cap="none" normalizeH="0" baseline="30000" dirty="0">
                <a:ln>
                  <a:noFill/>
                </a:ln>
                <a:solidFill>
                  <a:srgbClr val="FF0000"/>
                </a:solidFill>
                <a:effectLst/>
                <a:latin typeface="+mn-ea"/>
                <a:cs typeface="Times New Roman" panose="02020603050405020304" pitchFamily="18" charset="0"/>
              </a:rPr>
              <a:t>-6</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的时候停止计算，输出求得的圆周率</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π</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值是多少？代码可以修改如下：</a:t>
            </a:r>
            <a:endParaRPr kumimoji="0" lang="zh-CN" altLang="en-US" sz="2400" b="0" i="0" u="none" strike="noStrike" cap="none" normalizeH="0" baseline="0" dirty="0">
              <a:ln>
                <a:noFill/>
              </a:ln>
              <a:solidFill>
                <a:schemeClr val="tx1"/>
              </a:solidFill>
              <a:effectLst/>
              <a:latin typeface="+mn-ea"/>
            </a:endParaRPr>
          </a:p>
        </p:txBody>
      </p:sp>
      <p:pic>
        <p:nvPicPr>
          <p:cNvPr id="9" name="图片 8"/>
          <p:cNvPicPr>
            <a:picLocks noChangeAspect="1"/>
          </p:cNvPicPr>
          <p:nvPr/>
        </p:nvPicPr>
        <p:blipFill>
          <a:blip r:embed="rId3"/>
          <a:stretch>
            <a:fillRect/>
          </a:stretch>
        </p:blipFill>
        <p:spPr>
          <a:xfrm>
            <a:off x="1642913" y="3429000"/>
            <a:ext cx="6753225" cy="2952750"/>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综合应用⭐️</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43992" y="846003"/>
            <a:ext cx="11105277" cy="1689052"/>
          </a:xfrm>
          <a:prstGeom prst="rect">
            <a:avLst/>
          </a:prstGeom>
        </p:spPr>
        <p:txBody>
          <a:bodyPr wrap="square">
            <a:spAutoFit/>
          </a:bodyPr>
          <a:lstStyle/>
          <a:p>
            <a:pPr>
              <a:lnSpc>
                <a:spcPct val="150000"/>
              </a:lnSpc>
            </a:pPr>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斐波那契数列（</a:t>
            </a:r>
            <a:r>
              <a:rPr lang="en-US" altLang="zh-CN" sz="2400" dirty="0">
                <a:latin typeface="+mn-ea"/>
              </a:rPr>
              <a:t>Fibonacci sequence</a:t>
            </a:r>
            <a:r>
              <a:rPr lang="zh-CN" altLang="zh-CN" sz="2400" dirty="0">
                <a:latin typeface="+mn-ea"/>
              </a:rPr>
              <a:t>），指的是这样一个数列：</a:t>
            </a:r>
            <a:r>
              <a:rPr lang="en-US" altLang="zh-CN" sz="2400" dirty="0">
                <a:latin typeface="+mn-ea"/>
              </a:rPr>
              <a:t>1</a:t>
            </a:r>
            <a:r>
              <a:rPr lang="zh-CN" altLang="zh-CN" sz="2400" dirty="0">
                <a:latin typeface="+mn-ea"/>
              </a:rPr>
              <a:t>、</a:t>
            </a:r>
            <a:r>
              <a:rPr lang="en-US" altLang="zh-CN" sz="2400" dirty="0">
                <a:latin typeface="+mn-ea"/>
              </a:rPr>
              <a:t>1</a:t>
            </a:r>
            <a:r>
              <a:rPr lang="zh-CN" altLang="zh-CN" sz="2400" dirty="0">
                <a:latin typeface="+mn-ea"/>
              </a:rPr>
              <a:t>、</a:t>
            </a:r>
            <a:r>
              <a:rPr lang="en-US" altLang="zh-CN" sz="2400" dirty="0">
                <a:latin typeface="+mn-ea"/>
              </a:rPr>
              <a:t>2</a:t>
            </a:r>
            <a:r>
              <a:rPr lang="zh-CN" altLang="zh-CN" sz="2400" dirty="0">
                <a:latin typeface="+mn-ea"/>
              </a:rPr>
              <a:t>、</a:t>
            </a:r>
            <a:r>
              <a:rPr lang="en-US" altLang="zh-CN" sz="2400" dirty="0">
                <a:latin typeface="+mn-ea"/>
              </a:rPr>
              <a:t>3</a:t>
            </a:r>
            <a:r>
              <a:rPr lang="zh-CN" altLang="zh-CN" sz="2400" dirty="0">
                <a:latin typeface="+mn-ea"/>
              </a:rPr>
              <a:t>、</a:t>
            </a:r>
            <a:r>
              <a:rPr lang="en-US" altLang="zh-CN" sz="2400" dirty="0">
                <a:latin typeface="+mn-ea"/>
              </a:rPr>
              <a:t>5</a:t>
            </a:r>
            <a:r>
              <a:rPr lang="zh-CN" altLang="zh-CN" sz="2400" dirty="0">
                <a:latin typeface="+mn-ea"/>
              </a:rPr>
              <a:t>、</a:t>
            </a:r>
            <a:r>
              <a:rPr lang="en-US" altLang="zh-CN" sz="2400" dirty="0">
                <a:latin typeface="+mn-ea"/>
              </a:rPr>
              <a:t>8</a:t>
            </a:r>
            <a:r>
              <a:rPr lang="zh-CN" altLang="zh-CN" sz="2400" dirty="0">
                <a:latin typeface="+mn-ea"/>
              </a:rPr>
              <a:t>、</a:t>
            </a:r>
            <a:r>
              <a:rPr lang="en-US" altLang="zh-CN" sz="2400" dirty="0">
                <a:latin typeface="+mn-ea"/>
              </a:rPr>
              <a:t>13</a:t>
            </a:r>
            <a:r>
              <a:rPr lang="zh-CN" altLang="zh-CN" sz="2400" dirty="0">
                <a:latin typeface="+mn-ea"/>
              </a:rPr>
              <a:t>、</a:t>
            </a:r>
            <a:r>
              <a:rPr lang="en-US" altLang="zh-CN" sz="2400" dirty="0">
                <a:latin typeface="+mn-ea"/>
              </a:rPr>
              <a:t>21</a:t>
            </a:r>
            <a:r>
              <a:rPr lang="zh-CN" altLang="zh-CN" sz="2400" dirty="0">
                <a:latin typeface="+mn-ea"/>
              </a:rPr>
              <a:t>、</a:t>
            </a:r>
            <a:r>
              <a:rPr lang="en-US" altLang="zh-CN" sz="2400" dirty="0">
                <a:latin typeface="+mn-ea"/>
              </a:rPr>
              <a:t>34</a:t>
            </a:r>
            <a:r>
              <a:rPr lang="zh-CN" altLang="zh-CN" sz="2400" dirty="0">
                <a:latin typeface="+mn-ea"/>
              </a:rPr>
              <a:t>、</a:t>
            </a:r>
            <a:r>
              <a:rPr lang="en-US" altLang="zh-CN" sz="2400" dirty="0">
                <a:latin typeface="+mn-ea"/>
              </a:rPr>
              <a:t>……</a:t>
            </a:r>
            <a:r>
              <a:rPr lang="zh-CN" altLang="zh-CN" sz="2400" dirty="0">
                <a:latin typeface="+mn-ea"/>
              </a:rPr>
              <a:t>。这个数列从第</a:t>
            </a:r>
            <a:r>
              <a:rPr lang="en-US" altLang="zh-CN" sz="2400" dirty="0">
                <a:latin typeface="+mn-ea"/>
              </a:rPr>
              <a:t>3</a:t>
            </a:r>
            <a:r>
              <a:rPr lang="zh-CN" altLang="zh-CN" sz="2400" dirty="0">
                <a:latin typeface="+mn-ea"/>
              </a:rPr>
              <a:t>项开始，每一项都等于前两项之和。现要求输出该数列的前</a:t>
            </a:r>
            <a:r>
              <a:rPr lang="en-US" altLang="zh-CN" sz="2400" dirty="0">
                <a:latin typeface="+mn-ea"/>
              </a:rPr>
              <a:t>n</a:t>
            </a:r>
            <a:r>
              <a:rPr lang="zh-CN" altLang="zh-CN" sz="2400" dirty="0">
                <a:latin typeface="+mn-ea"/>
              </a:rPr>
              <a:t>项，每行输出</a:t>
            </a:r>
            <a:r>
              <a:rPr lang="en-US" altLang="zh-CN" sz="2400" dirty="0">
                <a:latin typeface="+mn-ea"/>
              </a:rPr>
              <a:t>4</a:t>
            </a:r>
            <a:r>
              <a:rPr lang="zh-CN" altLang="zh-CN" sz="2400" dirty="0">
                <a:latin typeface="+mn-ea"/>
              </a:rPr>
              <a:t>个数字。</a:t>
            </a:r>
            <a:endParaRPr lang="zh-CN" altLang="en-US" sz="2400" dirty="0">
              <a:latin typeface="+mn-ea"/>
              <a:cs typeface="Times New Roman" panose="02020603050405020304" pitchFamily="18" charset="0"/>
            </a:endParaRP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6"/>
          <p:cNvSpPr>
            <a:spLocks noChangeArrowheads="1"/>
          </p:cNvSpPr>
          <p:nvPr/>
        </p:nvSpPr>
        <p:spPr bwMode="auto">
          <a:xfrm>
            <a:off x="0" y="457200"/>
            <a:ext cx="0" cy="0"/>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endParaRPr lang="zh-CN" altLang="en-US"/>
          </a:p>
        </p:txBody>
      </p:sp>
      <p:pic>
        <p:nvPicPr>
          <p:cNvPr id="2" name="图片 1"/>
          <p:cNvPicPr>
            <a:picLocks noChangeAspect="1"/>
          </p:cNvPicPr>
          <p:nvPr/>
        </p:nvPicPr>
        <p:blipFill>
          <a:blip r:embed="rId3"/>
          <a:stretch>
            <a:fillRect/>
          </a:stretch>
        </p:blipFill>
        <p:spPr>
          <a:xfrm>
            <a:off x="530360" y="2673553"/>
            <a:ext cx="8024147" cy="3796534"/>
          </a:xfrm>
          <a:prstGeom prst="rect">
            <a:avLst/>
          </a:prstGeom>
          <a:ln>
            <a:solidFill>
              <a:schemeClr val="tx1"/>
            </a:solidFill>
          </a:ln>
          <a:effectLst>
            <a:outerShdw blurRad="50800" dist="38100" dir="2700000" algn="tl" rotWithShape="0">
              <a:prstClr val="black">
                <a:alpha val="40000"/>
              </a:prstClr>
            </a:outerShdw>
          </a:effectLst>
        </p:spPr>
      </p:pic>
      <p:pic>
        <p:nvPicPr>
          <p:cNvPr id="3" name="图片 2"/>
          <p:cNvPicPr>
            <a:picLocks noChangeAspect="1"/>
          </p:cNvPicPr>
          <p:nvPr/>
        </p:nvPicPr>
        <p:blipFill rotWithShape="1">
          <a:blip r:embed="rId4"/>
          <a:srcRect t="3815"/>
          <a:stretch>
            <a:fillRect/>
          </a:stretch>
        </p:blipFill>
        <p:spPr>
          <a:xfrm>
            <a:off x="6776623" y="2923858"/>
            <a:ext cx="5229847" cy="2054113"/>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条件表达式 </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5763886"/>
          </a:xfrm>
          <a:prstGeom prst="rect">
            <a:avLst/>
          </a:prstGeom>
        </p:spPr>
        <p:txBody>
          <a:bodyPr wrap="square">
            <a:spAutoFit/>
          </a:bodyPr>
          <a:lstStyle/>
          <a:p>
            <a:pPr>
              <a:lnSpc>
                <a:spcPts val="3400"/>
              </a:lnSpc>
              <a:spcAft>
                <a:spcPts val="1200"/>
              </a:spcAft>
            </a:pPr>
            <a:r>
              <a:rPr lang="zh-CN" altLang="zh-CN" sz="2400" dirty="0">
                <a:latin typeface="+mn-ea"/>
              </a:rPr>
              <a:t>使用各种运算符可以构建不同的条件表达式，例如：</a:t>
            </a:r>
          </a:p>
          <a:p>
            <a:pPr>
              <a:lnSpc>
                <a:spcPts val="3400"/>
              </a:lnSpc>
              <a:spcAft>
                <a:spcPts val="1200"/>
              </a:spcAft>
            </a:pPr>
            <a:r>
              <a:rPr lang="en-US" altLang="zh-CN" sz="2400" dirty="0">
                <a:latin typeface="+mn-ea"/>
              </a:rPr>
              <a:t>1</a:t>
            </a:r>
            <a:r>
              <a:rPr lang="zh-CN" altLang="zh-CN" sz="2400" dirty="0">
                <a:latin typeface="+mn-ea"/>
              </a:rPr>
              <a:t>）假设有整数</a:t>
            </a:r>
            <a:r>
              <a:rPr lang="en-US" altLang="zh-CN" sz="2400" dirty="0">
                <a:latin typeface="+mn-ea"/>
              </a:rPr>
              <a:t>x</a:t>
            </a:r>
            <a:r>
              <a:rPr lang="zh-CN" altLang="zh-CN" sz="2400" dirty="0">
                <a:latin typeface="+mn-ea"/>
              </a:rPr>
              <a:t>，表示</a:t>
            </a:r>
            <a:r>
              <a:rPr lang="en-US" altLang="zh-CN" sz="2400" dirty="0">
                <a:latin typeface="+mn-ea"/>
              </a:rPr>
              <a:t>x</a:t>
            </a:r>
            <a:r>
              <a:rPr lang="zh-CN" altLang="zh-CN" sz="2400" dirty="0">
                <a:latin typeface="+mn-ea"/>
              </a:rPr>
              <a:t>为一个偶数。</a:t>
            </a:r>
            <a:br>
              <a:rPr lang="en-US" altLang="zh-CN" sz="2400" dirty="0">
                <a:latin typeface="+mn-ea"/>
              </a:rPr>
            </a:br>
            <a:r>
              <a:rPr lang="en-US" altLang="zh-CN" sz="2400" dirty="0">
                <a:latin typeface="+mn-ea"/>
              </a:rPr>
              <a:t>       </a:t>
            </a:r>
            <a:r>
              <a:rPr lang="en-US" altLang="zh-CN" sz="2400" b="1" dirty="0">
                <a:solidFill>
                  <a:srgbClr val="0070C0"/>
                </a:solidFill>
                <a:latin typeface="+mn-ea"/>
              </a:rPr>
              <a:t>x % 2 == 0</a:t>
            </a:r>
            <a:endParaRPr lang="zh-CN" altLang="zh-CN" sz="2400" b="1" dirty="0">
              <a:solidFill>
                <a:srgbClr val="0070C0"/>
              </a:solidFill>
              <a:latin typeface="+mn-ea"/>
            </a:endParaRPr>
          </a:p>
          <a:p>
            <a:pPr>
              <a:lnSpc>
                <a:spcPts val="3400"/>
              </a:lnSpc>
              <a:spcAft>
                <a:spcPts val="1200"/>
              </a:spcAft>
            </a:pPr>
            <a:r>
              <a:rPr lang="en-US" altLang="zh-CN" sz="2400" dirty="0">
                <a:latin typeface="+mn-ea"/>
              </a:rPr>
              <a:t>2</a:t>
            </a:r>
            <a:r>
              <a:rPr lang="zh-CN" altLang="zh-CN" sz="2400" dirty="0">
                <a:latin typeface="+mn-ea"/>
              </a:rPr>
              <a:t>）假设有整数</a:t>
            </a:r>
            <a:r>
              <a:rPr lang="en-US" altLang="zh-CN" sz="2400" dirty="0">
                <a:latin typeface="+mn-ea"/>
              </a:rPr>
              <a:t>x</a:t>
            </a:r>
            <a:r>
              <a:rPr lang="zh-CN" altLang="zh-CN" sz="2400" dirty="0">
                <a:latin typeface="+mn-ea"/>
              </a:rPr>
              <a:t>，表示</a:t>
            </a:r>
            <a:r>
              <a:rPr lang="en-US" altLang="zh-CN" sz="2400" dirty="0">
                <a:latin typeface="+mn-ea"/>
              </a:rPr>
              <a:t>x</a:t>
            </a:r>
            <a:r>
              <a:rPr lang="zh-CN" altLang="zh-CN" sz="2400" dirty="0">
                <a:latin typeface="+mn-ea"/>
              </a:rPr>
              <a:t>是</a:t>
            </a:r>
            <a:r>
              <a:rPr lang="en-US" altLang="zh-CN" sz="2400" dirty="0">
                <a:latin typeface="+mn-ea"/>
              </a:rPr>
              <a:t>3</a:t>
            </a:r>
            <a:r>
              <a:rPr lang="zh-CN" altLang="zh-CN" sz="2400" dirty="0">
                <a:latin typeface="+mn-ea"/>
              </a:rPr>
              <a:t>的倍数且个位上数字为</a:t>
            </a:r>
            <a:r>
              <a:rPr lang="en-US" altLang="zh-CN" sz="2400" dirty="0">
                <a:latin typeface="+mn-ea"/>
              </a:rPr>
              <a:t>5</a:t>
            </a:r>
            <a:r>
              <a:rPr lang="zh-CN" altLang="zh-CN" sz="2400" dirty="0">
                <a:latin typeface="+mn-ea"/>
              </a:rPr>
              <a:t>。</a:t>
            </a:r>
            <a:br>
              <a:rPr lang="en-US" altLang="zh-CN" sz="2400" dirty="0">
                <a:latin typeface="+mn-ea"/>
              </a:rPr>
            </a:br>
            <a:r>
              <a:rPr lang="en-US" altLang="zh-CN" sz="2400" dirty="0">
                <a:latin typeface="+mn-ea"/>
              </a:rPr>
              <a:t>       </a:t>
            </a:r>
            <a:r>
              <a:rPr lang="en-US" altLang="zh-CN" sz="2400" b="1" dirty="0">
                <a:solidFill>
                  <a:srgbClr val="0070C0"/>
                </a:solidFill>
                <a:latin typeface="+mn-ea"/>
              </a:rPr>
              <a:t>x % 3 == 0 and x % 10 == 5</a:t>
            </a:r>
            <a:endParaRPr lang="zh-CN" altLang="zh-CN" sz="2400" b="1" dirty="0">
              <a:solidFill>
                <a:srgbClr val="0070C0"/>
              </a:solidFill>
              <a:latin typeface="+mn-ea"/>
            </a:endParaRPr>
          </a:p>
          <a:p>
            <a:pPr>
              <a:lnSpc>
                <a:spcPts val="3400"/>
              </a:lnSpc>
              <a:spcAft>
                <a:spcPts val="1200"/>
              </a:spcAft>
            </a:pPr>
            <a:r>
              <a:rPr lang="en-US" altLang="zh-CN" sz="2400" dirty="0">
                <a:latin typeface="+mn-ea"/>
              </a:rPr>
              <a:t>3</a:t>
            </a:r>
            <a:r>
              <a:rPr lang="zh-CN" altLang="zh-CN" sz="2400" dirty="0">
                <a:latin typeface="+mn-ea"/>
              </a:rPr>
              <a:t>）假设三角形的</a:t>
            </a:r>
            <a:r>
              <a:rPr lang="en-US" altLang="zh-CN" sz="2400" dirty="0">
                <a:latin typeface="+mn-ea"/>
              </a:rPr>
              <a:t>3</a:t>
            </a:r>
            <a:r>
              <a:rPr lang="zh-CN" altLang="zh-CN" sz="2400" dirty="0">
                <a:latin typeface="+mn-ea"/>
              </a:rPr>
              <a:t>条边分别为</a:t>
            </a:r>
            <a:r>
              <a:rPr lang="en-US" altLang="zh-CN" sz="2400" dirty="0">
                <a:latin typeface="+mn-ea"/>
              </a:rPr>
              <a:t>a</a:t>
            </a:r>
            <a:r>
              <a:rPr lang="zh-CN" altLang="zh-CN" sz="2400" dirty="0">
                <a:latin typeface="+mn-ea"/>
              </a:rPr>
              <a:t>，</a:t>
            </a:r>
            <a:r>
              <a:rPr lang="en-US" altLang="zh-CN" sz="2400" dirty="0">
                <a:latin typeface="+mn-ea"/>
              </a:rPr>
              <a:t>b</a:t>
            </a:r>
            <a:r>
              <a:rPr lang="zh-CN" altLang="zh-CN" sz="2400" dirty="0">
                <a:latin typeface="+mn-ea"/>
              </a:rPr>
              <a:t>，</a:t>
            </a:r>
            <a:r>
              <a:rPr lang="en-US" altLang="zh-CN" sz="2400" dirty="0">
                <a:latin typeface="+mn-ea"/>
              </a:rPr>
              <a:t>c</a:t>
            </a:r>
            <a:r>
              <a:rPr lang="zh-CN" altLang="zh-CN" sz="2400" dirty="0">
                <a:latin typeface="+mn-ea"/>
              </a:rPr>
              <a:t>，表示</a:t>
            </a:r>
            <a:r>
              <a:rPr lang="en-US" altLang="zh-CN" sz="2400" dirty="0">
                <a:latin typeface="+mn-ea"/>
              </a:rPr>
              <a:t>a</a:t>
            </a:r>
            <a:r>
              <a:rPr lang="zh-CN" altLang="zh-CN" sz="2400" dirty="0">
                <a:latin typeface="+mn-ea"/>
              </a:rPr>
              <a:t>，</a:t>
            </a:r>
            <a:r>
              <a:rPr lang="en-US" altLang="zh-CN" sz="2400" dirty="0">
                <a:latin typeface="+mn-ea"/>
              </a:rPr>
              <a:t>b</a:t>
            </a:r>
            <a:r>
              <a:rPr lang="zh-CN" altLang="zh-CN" sz="2400" dirty="0">
                <a:latin typeface="+mn-ea"/>
              </a:rPr>
              <a:t>，</a:t>
            </a:r>
            <a:r>
              <a:rPr lang="en-US" altLang="zh-CN" sz="2400" dirty="0">
                <a:latin typeface="+mn-ea"/>
              </a:rPr>
              <a:t>c</a:t>
            </a:r>
            <a:r>
              <a:rPr lang="zh-CN" altLang="zh-CN" sz="2400" dirty="0">
                <a:latin typeface="+mn-ea"/>
              </a:rPr>
              <a:t>能构成一个三角形。</a:t>
            </a:r>
            <a:br>
              <a:rPr lang="en-US" altLang="zh-CN" sz="2400" dirty="0">
                <a:latin typeface="+mn-ea"/>
              </a:rPr>
            </a:br>
            <a:r>
              <a:rPr lang="en-US" altLang="zh-CN" sz="2400" dirty="0">
                <a:latin typeface="+mn-ea"/>
              </a:rPr>
              <a:t>      </a:t>
            </a:r>
            <a:r>
              <a:rPr lang="en-US" altLang="zh-CN" sz="2400" b="1" dirty="0">
                <a:solidFill>
                  <a:srgbClr val="0070C0"/>
                </a:solidFill>
                <a:latin typeface="+mn-ea"/>
              </a:rPr>
              <a:t>(</a:t>
            </a:r>
            <a:r>
              <a:rPr lang="en-US" altLang="zh-CN" sz="2400" b="1" dirty="0" err="1">
                <a:solidFill>
                  <a:srgbClr val="0070C0"/>
                </a:solidFill>
                <a:latin typeface="+mn-ea"/>
              </a:rPr>
              <a:t>a+b</a:t>
            </a:r>
            <a:r>
              <a:rPr lang="en-US" altLang="zh-CN" sz="2400" b="1" dirty="0">
                <a:solidFill>
                  <a:srgbClr val="0070C0"/>
                </a:solidFill>
                <a:latin typeface="+mn-ea"/>
              </a:rPr>
              <a:t>&gt;c) and (</a:t>
            </a:r>
            <a:r>
              <a:rPr lang="en-US" altLang="zh-CN" sz="2400" b="1" dirty="0" err="1">
                <a:solidFill>
                  <a:srgbClr val="0070C0"/>
                </a:solidFill>
                <a:latin typeface="+mn-ea"/>
              </a:rPr>
              <a:t>b+c</a:t>
            </a:r>
            <a:r>
              <a:rPr lang="en-US" altLang="zh-CN" sz="2400" b="1" dirty="0">
                <a:solidFill>
                  <a:srgbClr val="0070C0"/>
                </a:solidFill>
                <a:latin typeface="+mn-ea"/>
              </a:rPr>
              <a:t>&gt;a) and (</a:t>
            </a:r>
            <a:r>
              <a:rPr lang="en-US" altLang="zh-CN" sz="2400" b="1" dirty="0" err="1">
                <a:solidFill>
                  <a:srgbClr val="0070C0"/>
                </a:solidFill>
                <a:latin typeface="+mn-ea"/>
              </a:rPr>
              <a:t>a+c</a:t>
            </a:r>
            <a:r>
              <a:rPr lang="en-US" altLang="zh-CN" sz="2400" b="1" dirty="0">
                <a:solidFill>
                  <a:srgbClr val="0070C0"/>
                </a:solidFill>
                <a:latin typeface="+mn-ea"/>
              </a:rPr>
              <a:t>&gt;b) and (a&gt;0) and (b&gt;0) and (c&gt;0)</a:t>
            </a:r>
            <a:endParaRPr lang="zh-CN" altLang="zh-CN" sz="2400" b="1" dirty="0">
              <a:solidFill>
                <a:srgbClr val="0070C0"/>
              </a:solidFill>
              <a:latin typeface="+mn-ea"/>
            </a:endParaRPr>
          </a:p>
          <a:p>
            <a:pPr>
              <a:lnSpc>
                <a:spcPts val="3400"/>
              </a:lnSpc>
              <a:spcAft>
                <a:spcPts val="1200"/>
              </a:spcAft>
            </a:pPr>
            <a:r>
              <a:rPr lang="en-US" altLang="zh-CN" sz="2400" dirty="0">
                <a:latin typeface="+mn-ea"/>
              </a:rPr>
              <a:t>4</a:t>
            </a:r>
            <a:r>
              <a:rPr lang="zh-CN" altLang="zh-CN" sz="2400" dirty="0">
                <a:latin typeface="+mn-ea"/>
              </a:rPr>
              <a:t>）假设年份</a:t>
            </a:r>
            <a:r>
              <a:rPr lang="en-US" altLang="zh-CN" sz="2400" dirty="0">
                <a:latin typeface="+mn-ea"/>
              </a:rPr>
              <a:t>year</a:t>
            </a:r>
            <a:r>
              <a:rPr lang="zh-CN" altLang="zh-CN" sz="2400" dirty="0">
                <a:latin typeface="+mn-ea"/>
              </a:rPr>
              <a:t>，则表示</a:t>
            </a:r>
            <a:r>
              <a:rPr lang="en-US" altLang="zh-CN" sz="2400" dirty="0">
                <a:latin typeface="+mn-ea"/>
              </a:rPr>
              <a:t>year</a:t>
            </a:r>
            <a:r>
              <a:rPr lang="zh-CN" altLang="zh-CN" sz="2400" dirty="0">
                <a:latin typeface="+mn-ea"/>
              </a:rPr>
              <a:t>为闰年条件是：如果</a:t>
            </a:r>
            <a:r>
              <a:rPr lang="en-US" altLang="zh-CN" sz="2400" dirty="0">
                <a:latin typeface="+mn-ea"/>
              </a:rPr>
              <a:t>year</a:t>
            </a:r>
            <a:r>
              <a:rPr lang="zh-CN" altLang="zh-CN" sz="2400" dirty="0">
                <a:latin typeface="+mn-ea"/>
              </a:rPr>
              <a:t>是</a:t>
            </a:r>
            <a:r>
              <a:rPr lang="en-US" altLang="zh-CN" sz="2400" dirty="0">
                <a:latin typeface="+mn-ea"/>
              </a:rPr>
              <a:t>4</a:t>
            </a:r>
            <a:r>
              <a:rPr lang="zh-CN" altLang="zh-CN" sz="2400" dirty="0">
                <a:latin typeface="+mn-ea"/>
              </a:rPr>
              <a:t>的倍数且不是</a:t>
            </a:r>
            <a:r>
              <a:rPr lang="en-US" altLang="zh-CN" sz="2400" dirty="0">
                <a:latin typeface="+mn-ea"/>
              </a:rPr>
              <a:t>100</a:t>
            </a:r>
            <a:r>
              <a:rPr lang="zh-CN" altLang="zh-CN" sz="2400" dirty="0">
                <a:latin typeface="+mn-ea"/>
              </a:rPr>
              <a:t>的倍数，或者</a:t>
            </a:r>
            <a:r>
              <a:rPr lang="en-US" altLang="zh-CN" sz="2400" dirty="0">
                <a:latin typeface="+mn-ea"/>
              </a:rPr>
              <a:t>year</a:t>
            </a:r>
            <a:r>
              <a:rPr lang="zh-CN" altLang="zh-CN" sz="2400" dirty="0">
                <a:latin typeface="+mn-ea"/>
              </a:rPr>
              <a:t>是</a:t>
            </a:r>
            <a:r>
              <a:rPr lang="en-US" altLang="zh-CN" sz="2400" dirty="0">
                <a:latin typeface="+mn-ea"/>
              </a:rPr>
              <a:t>400</a:t>
            </a:r>
            <a:r>
              <a:rPr lang="zh-CN" altLang="zh-CN" sz="2400" dirty="0">
                <a:latin typeface="+mn-ea"/>
              </a:rPr>
              <a:t>的倍数，那么</a:t>
            </a:r>
            <a:r>
              <a:rPr lang="en-US" altLang="zh-CN" sz="2400" dirty="0">
                <a:latin typeface="+mn-ea"/>
              </a:rPr>
              <a:t>year</a:t>
            </a:r>
            <a:r>
              <a:rPr lang="zh-CN" altLang="zh-CN" sz="2400" dirty="0">
                <a:latin typeface="+mn-ea"/>
              </a:rPr>
              <a:t>即为闰年。</a:t>
            </a:r>
            <a:br>
              <a:rPr lang="en-US" altLang="zh-CN" sz="2400" dirty="0">
                <a:latin typeface="+mn-ea"/>
              </a:rPr>
            </a:br>
            <a:r>
              <a:rPr lang="en-US" altLang="zh-CN" sz="2400" dirty="0">
                <a:latin typeface="+mn-ea"/>
              </a:rPr>
              <a:t>      </a:t>
            </a:r>
            <a:r>
              <a:rPr lang="en-US" altLang="zh-CN" sz="2400" b="1" dirty="0">
                <a:solidFill>
                  <a:srgbClr val="0070C0"/>
                </a:solidFill>
                <a:latin typeface="+mn-ea"/>
              </a:rPr>
              <a:t>(year % 4 == 0 and year % 100 != 0) or (year % 400 == 0)</a:t>
            </a:r>
            <a:endParaRPr lang="zh-CN" altLang="zh-CN" sz="2400" b="1" dirty="0">
              <a:solidFill>
                <a:srgbClr val="0070C0"/>
              </a:solidFill>
              <a:latin typeface="+mn-ea"/>
            </a:endParaRPr>
          </a:p>
          <a:p>
            <a:pPr>
              <a:lnSpc>
                <a:spcPts val="3400"/>
              </a:lnSpc>
              <a:spcAft>
                <a:spcPts val="1200"/>
              </a:spcAft>
            </a:pPr>
            <a:r>
              <a:rPr lang="zh-CN" altLang="zh-CN" sz="2000" dirty="0">
                <a:solidFill>
                  <a:srgbClr val="FF0000"/>
                </a:solidFill>
                <a:latin typeface="+mn-ea"/>
              </a:rPr>
              <a:t>这里注意关系运算符“</a:t>
            </a:r>
            <a:r>
              <a:rPr lang="en-US" altLang="zh-CN" sz="2000" dirty="0">
                <a:solidFill>
                  <a:srgbClr val="FF0000"/>
                </a:solidFill>
                <a:latin typeface="+mn-ea"/>
              </a:rPr>
              <a:t>==</a:t>
            </a:r>
            <a:r>
              <a:rPr lang="zh-CN" altLang="zh-CN" sz="2000" dirty="0">
                <a:solidFill>
                  <a:srgbClr val="FF0000"/>
                </a:solidFill>
                <a:latin typeface="+mn-ea"/>
              </a:rPr>
              <a:t>”和赋值符号“</a:t>
            </a:r>
            <a:r>
              <a:rPr lang="en-US" altLang="zh-CN" sz="2000" dirty="0">
                <a:solidFill>
                  <a:srgbClr val="FF0000"/>
                </a:solidFill>
                <a:latin typeface="+mn-ea"/>
              </a:rPr>
              <a:t>=</a:t>
            </a:r>
            <a:r>
              <a:rPr lang="zh-CN" altLang="zh-CN" sz="2000" dirty="0">
                <a:solidFill>
                  <a:srgbClr val="FF0000"/>
                </a:solidFill>
                <a:latin typeface="+mn-ea"/>
              </a:rPr>
              <a:t>”的区别。</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p:cNvSpPr txBox="1"/>
          <p:nvPr/>
        </p:nvSpPr>
        <p:spPr>
          <a:xfrm>
            <a:off x="3887776" y="2420224"/>
            <a:ext cx="2646878"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选择结构</a:t>
            </a:r>
          </a:p>
        </p:txBody>
      </p:sp>
      <p:grpSp>
        <p:nvGrpSpPr>
          <p:cNvPr id="13" name="Group 5"/>
          <p:cNvGrpSpPr/>
          <p:nvPr/>
        </p:nvGrpSpPr>
        <p:grpSpPr>
          <a:xfrm>
            <a:off x="8825614" y="4241498"/>
            <a:ext cx="2169488" cy="2175406"/>
            <a:chOff x="5292553" y="3355717"/>
            <a:chExt cx="1711365" cy="2494000"/>
          </a:xfrm>
          <a:solidFill>
            <a:schemeClr val="bg1">
              <a:lumMod val="95000"/>
            </a:schemeClr>
          </a:solidFill>
        </p:grpSpPr>
        <p:sp>
          <p:nvSpPr>
            <p:cNvPr id="14" name="Rectangle 5"/>
            <p:cNvSpPr>
              <a:spLocks noChangeArrowheads="1"/>
            </p:cNvSpPr>
            <p:nvPr/>
          </p:nvSpPr>
          <p:spPr bwMode="auto">
            <a:xfrm>
              <a:off x="5292553" y="3573075"/>
              <a:ext cx="992082" cy="190188"/>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5" name="Rectangle 6"/>
            <p:cNvSpPr>
              <a:spLocks noChangeArrowheads="1"/>
            </p:cNvSpPr>
            <p:nvPr/>
          </p:nvSpPr>
          <p:spPr bwMode="auto">
            <a:xfrm>
              <a:off x="5402008" y="4624848"/>
              <a:ext cx="80422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6" name="Rectangle 7"/>
            <p:cNvSpPr>
              <a:spLocks noChangeArrowheads="1"/>
            </p:cNvSpPr>
            <p:nvPr/>
          </p:nvSpPr>
          <p:spPr bwMode="auto">
            <a:xfrm>
              <a:off x="5471873" y="3355717"/>
              <a:ext cx="1124825"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7" name="Rectangle 8"/>
            <p:cNvSpPr>
              <a:spLocks noChangeArrowheads="1"/>
            </p:cNvSpPr>
            <p:nvPr/>
          </p:nvSpPr>
          <p:spPr bwMode="auto">
            <a:xfrm>
              <a:off x="5382601" y="3902993"/>
              <a:ext cx="1127154" cy="784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0" name="Rectangle 9"/>
            <p:cNvSpPr>
              <a:spLocks noChangeArrowheads="1"/>
            </p:cNvSpPr>
            <p:nvPr/>
          </p:nvSpPr>
          <p:spPr bwMode="auto">
            <a:xfrm>
              <a:off x="5592196" y="3981397"/>
              <a:ext cx="1004502"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2" name="Rectangle 10"/>
            <p:cNvSpPr>
              <a:spLocks noChangeArrowheads="1"/>
            </p:cNvSpPr>
            <p:nvPr/>
          </p:nvSpPr>
          <p:spPr bwMode="auto">
            <a:xfrm>
              <a:off x="5471873" y="4093379"/>
              <a:ext cx="874864" cy="7374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3" name="Rectangle 11"/>
            <p:cNvSpPr>
              <a:spLocks noChangeArrowheads="1"/>
            </p:cNvSpPr>
            <p:nvPr/>
          </p:nvSpPr>
          <p:spPr bwMode="auto">
            <a:xfrm>
              <a:off x="5592196" y="4166845"/>
              <a:ext cx="1026238"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5" name="Rectangle 12"/>
            <p:cNvSpPr>
              <a:spLocks noChangeArrowheads="1"/>
            </p:cNvSpPr>
            <p:nvPr/>
          </p:nvSpPr>
          <p:spPr bwMode="auto">
            <a:xfrm>
              <a:off x="5570460" y="4915952"/>
              <a:ext cx="902034" cy="52011"/>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7" name="Rectangle 13"/>
            <p:cNvSpPr>
              <a:spLocks noChangeArrowheads="1"/>
            </p:cNvSpPr>
            <p:nvPr/>
          </p:nvSpPr>
          <p:spPr bwMode="auto">
            <a:xfrm>
              <a:off x="5690783" y="4967962"/>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8" name="Rectangle 14"/>
            <p:cNvSpPr>
              <a:spLocks noChangeArrowheads="1"/>
            </p:cNvSpPr>
            <p:nvPr/>
          </p:nvSpPr>
          <p:spPr bwMode="auto">
            <a:xfrm>
              <a:off x="5409771" y="5109245"/>
              <a:ext cx="936966" cy="23443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0" name="Rectangle 16"/>
            <p:cNvSpPr>
              <a:spLocks noChangeArrowheads="1"/>
            </p:cNvSpPr>
            <p:nvPr/>
          </p:nvSpPr>
          <p:spPr bwMode="auto">
            <a:xfrm>
              <a:off x="5632562" y="5343680"/>
              <a:ext cx="877193"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1" name="Rectangle 17"/>
            <p:cNvSpPr>
              <a:spLocks noChangeArrowheads="1"/>
            </p:cNvSpPr>
            <p:nvPr/>
          </p:nvSpPr>
          <p:spPr bwMode="auto">
            <a:xfrm>
              <a:off x="5340682" y="5458288"/>
              <a:ext cx="823630" cy="166900"/>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2" name="Rectangle 18"/>
            <p:cNvSpPr>
              <a:spLocks noChangeArrowheads="1"/>
            </p:cNvSpPr>
            <p:nvPr/>
          </p:nvSpPr>
          <p:spPr bwMode="auto">
            <a:xfrm>
              <a:off x="5536304" y="5625188"/>
              <a:ext cx="1110076" cy="22434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3" name="Rectangle 19"/>
            <p:cNvSpPr>
              <a:spLocks noChangeArrowheads="1"/>
            </p:cNvSpPr>
            <p:nvPr/>
          </p:nvSpPr>
          <p:spPr bwMode="auto">
            <a:xfrm>
              <a:off x="6411944" y="3355717"/>
              <a:ext cx="24841"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4" name="Rectangle 20"/>
            <p:cNvSpPr>
              <a:spLocks noChangeArrowheads="1"/>
            </p:cNvSpPr>
            <p:nvPr/>
          </p:nvSpPr>
          <p:spPr bwMode="auto">
            <a:xfrm>
              <a:off x="6436785" y="3575404"/>
              <a:ext cx="776" cy="77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5" name="Rectangle 21"/>
            <p:cNvSpPr>
              <a:spLocks noChangeArrowheads="1"/>
            </p:cNvSpPr>
            <p:nvPr/>
          </p:nvSpPr>
          <p:spPr bwMode="auto">
            <a:xfrm>
              <a:off x="5592196" y="3355717"/>
              <a:ext cx="40366"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6" name="Rectangle 22"/>
            <p:cNvSpPr>
              <a:spLocks noChangeArrowheads="1"/>
            </p:cNvSpPr>
            <p:nvPr/>
          </p:nvSpPr>
          <p:spPr bwMode="auto">
            <a:xfrm>
              <a:off x="6509755" y="4166845"/>
              <a:ext cx="16302"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7" name="Rectangle 23"/>
            <p:cNvSpPr>
              <a:spLocks noChangeArrowheads="1"/>
            </p:cNvSpPr>
            <p:nvPr/>
          </p:nvSpPr>
          <p:spPr bwMode="auto">
            <a:xfrm>
              <a:off x="5676034" y="4166845"/>
              <a:ext cx="158360"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8" name="Freeform 24"/>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ln>
          </p:spPr>
          <p:txBody>
            <a:bodyPr vert="horz" wrap="square" lIns="86687" tIns="43344" rIns="86687" bIns="43344" numCol="1" anchor="t" anchorCtr="0" compatLnSpc="1"/>
            <a:lstStyle/>
            <a:p>
              <a:endParaRPr lang="en-US" sz="1705" dirty="0">
                <a:solidFill>
                  <a:prstClr val="black"/>
                </a:solidFill>
                <a:latin typeface="Calibri" panose="020F0502020204030204"/>
                <a:ea typeface="微软雅黑" panose="020B0503020204020204" pitchFamily="34" charset="-122"/>
              </a:endParaRPr>
            </a:p>
          </p:txBody>
        </p:sp>
        <p:sp>
          <p:nvSpPr>
            <p:cNvPr id="39" name="Freeform 25"/>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0" name="Freeform 26"/>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1" name="Rectangle 27"/>
            <p:cNvSpPr>
              <a:spLocks noChangeArrowheads="1"/>
            </p:cNvSpPr>
            <p:nvPr/>
          </p:nvSpPr>
          <p:spPr bwMode="auto">
            <a:xfrm>
              <a:off x="5306526" y="4421463"/>
              <a:ext cx="81742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2" name="Rectangle 28"/>
            <p:cNvSpPr>
              <a:spLocks noChangeArrowheads="1"/>
            </p:cNvSpPr>
            <p:nvPr/>
          </p:nvSpPr>
          <p:spPr bwMode="auto">
            <a:xfrm>
              <a:off x="5808001" y="4421463"/>
              <a:ext cx="6055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3" name="Rectangle 29"/>
            <p:cNvSpPr>
              <a:spLocks noChangeArrowheads="1"/>
            </p:cNvSpPr>
            <p:nvPr/>
          </p:nvSpPr>
          <p:spPr bwMode="auto">
            <a:xfrm>
              <a:off x="5652745" y="4421463"/>
              <a:ext cx="62102"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4" name="Rectangle 30"/>
            <p:cNvSpPr>
              <a:spLocks noChangeArrowheads="1"/>
            </p:cNvSpPr>
            <p:nvPr/>
          </p:nvSpPr>
          <p:spPr bwMode="auto">
            <a:xfrm>
              <a:off x="5738136" y="4624848"/>
              <a:ext cx="12653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5" name="Rectangle 31"/>
            <p:cNvSpPr>
              <a:spLocks noChangeArrowheads="1"/>
            </p:cNvSpPr>
            <p:nvPr/>
          </p:nvSpPr>
          <p:spPr bwMode="auto">
            <a:xfrm>
              <a:off x="5738136"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6" name="Rectangle 32"/>
            <p:cNvSpPr>
              <a:spLocks noChangeArrowheads="1"/>
            </p:cNvSpPr>
            <p:nvPr/>
          </p:nvSpPr>
          <p:spPr bwMode="auto">
            <a:xfrm>
              <a:off x="5772292"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7" name="Rectangle 33"/>
            <p:cNvSpPr>
              <a:spLocks noChangeArrowheads="1"/>
            </p:cNvSpPr>
            <p:nvPr/>
          </p:nvSpPr>
          <p:spPr bwMode="auto">
            <a:xfrm>
              <a:off x="6264452" y="4967962"/>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8" name="Rectangle 34"/>
            <p:cNvSpPr>
              <a:spLocks noChangeArrowheads="1"/>
            </p:cNvSpPr>
            <p:nvPr/>
          </p:nvSpPr>
          <p:spPr bwMode="auto">
            <a:xfrm>
              <a:off x="6311804" y="4967962"/>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9" name="Rectangle 35"/>
            <p:cNvSpPr>
              <a:spLocks noChangeArrowheads="1"/>
            </p:cNvSpPr>
            <p:nvPr/>
          </p:nvSpPr>
          <p:spPr bwMode="auto">
            <a:xfrm>
              <a:off x="5690783" y="3761710"/>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0" name="Rectangle 36"/>
            <p:cNvSpPr>
              <a:spLocks noChangeArrowheads="1"/>
            </p:cNvSpPr>
            <p:nvPr/>
          </p:nvSpPr>
          <p:spPr bwMode="auto">
            <a:xfrm>
              <a:off x="5738136"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1" name="Rectangle 37"/>
            <p:cNvSpPr>
              <a:spLocks noChangeArrowheads="1"/>
            </p:cNvSpPr>
            <p:nvPr/>
          </p:nvSpPr>
          <p:spPr bwMode="auto">
            <a:xfrm>
              <a:off x="5772292"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2" name="Rectangle 38"/>
            <p:cNvSpPr>
              <a:spLocks noChangeArrowheads="1"/>
            </p:cNvSpPr>
            <p:nvPr/>
          </p:nvSpPr>
          <p:spPr bwMode="auto">
            <a:xfrm>
              <a:off x="6264452" y="3761710"/>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3" name="Rectangle 39"/>
            <p:cNvSpPr>
              <a:spLocks noChangeArrowheads="1"/>
            </p:cNvSpPr>
            <p:nvPr/>
          </p:nvSpPr>
          <p:spPr bwMode="auto">
            <a:xfrm>
              <a:off x="6311804" y="3761710"/>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4" name="Freeform 40"/>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5" name="Freeform 41"/>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6" name="Freeform 42"/>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7" name="Freeform 43"/>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8" name="Freeform 44"/>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9" name="Oval 45"/>
            <p:cNvSpPr>
              <a:spLocks noChangeArrowheads="1"/>
            </p:cNvSpPr>
            <p:nvPr/>
          </p:nvSpPr>
          <p:spPr bwMode="auto">
            <a:xfrm>
              <a:off x="6128603" y="3612665"/>
              <a:ext cx="111784" cy="111008"/>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60" name="Oval 46"/>
            <p:cNvSpPr>
              <a:spLocks noChangeArrowheads="1"/>
            </p:cNvSpPr>
            <p:nvPr/>
          </p:nvSpPr>
          <p:spPr bwMode="auto">
            <a:xfrm>
              <a:off x="5325933" y="3617323"/>
              <a:ext cx="111784" cy="111784"/>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grpSp>
      <p:grpSp>
        <p:nvGrpSpPr>
          <p:cNvPr id="3" name="组合 2"/>
          <p:cNvGrpSpPr/>
          <p:nvPr/>
        </p:nvGrpSpPr>
        <p:grpSpPr>
          <a:xfrm>
            <a:off x="443983" y="1112313"/>
            <a:ext cx="1936868" cy="1936868"/>
            <a:chOff x="2572456" y="958222"/>
            <a:chExt cx="1936868" cy="1936868"/>
          </a:xfrm>
        </p:grpSpPr>
        <p:grpSp>
          <p:nvGrpSpPr>
            <p:cNvPr id="61" name="组合 60"/>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63" name="椭圆 62"/>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grpSp>
        <p:sp>
          <p:nvSpPr>
            <p:cNvPr id="64" name="TextBox 1"/>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02</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p:cNvGrpSpPr/>
          <p:nvPr/>
        </p:nvGrpSpPr>
        <p:grpSpPr>
          <a:xfrm rot="5400000">
            <a:off x="7939470" y="-3214903"/>
            <a:ext cx="942183" cy="7462505"/>
            <a:chOff x="-11273" y="-594773"/>
            <a:chExt cx="719786" cy="7462505"/>
          </a:xfrm>
        </p:grpSpPr>
        <p:sp>
          <p:nvSpPr>
            <p:cNvPr id="66" name="等腰三角形 65"/>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039"/>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RAINPROBLEM" val="Polling"/>
  <p:tag name="PROBLEMSCORE" val="0"/>
  <p:tag name="ANONYMOUSPOLLING" val="False"/>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18.xml><?xml version="1.0" encoding="utf-8"?>
<p:tagLst xmlns:a="http://schemas.openxmlformats.org/drawingml/2006/main" xmlns:r="http://schemas.openxmlformats.org/officeDocument/2006/relationships" xmlns:p="http://schemas.openxmlformats.org/presentationml/2006/main">
  <p:tag name="WEBVIDEO" val="blbvvideo/id/BV1rb411878k"/>
</p:tagLst>
</file>

<file path=ppt/tags/tag19.xml><?xml version="1.0" encoding="utf-8"?>
<p:tagLst xmlns:a="http://schemas.openxmlformats.org/drawingml/2006/main" xmlns:r="http://schemas.openxmlformats.org/officeDocument/2006/relationships" xmlns:p="http://schemas.openxmlformats.org/presentationml/2006/main">
  <p:tag name="WEBVIDEO" val="blbvvideo/id/BV1eS4y1Q7v8"/>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WEBVIDEO" val="blbvvideo/id/BV1ub411h7uq"/>
</p:tagLst>
</file>

<file path=ppt/tags/tag38.xml><?xml version="1.0" encoding="utf-8"?>
<p:tagLst xmlns:a="http://schemas.openxmlformats.org/drawingml/2006/main" xmlns:r="http://schemas.openxmlformats.org/officeDocument/2006/relationships" xmlns:p="http://schemas.openxmlformats.org/presentationml/2006/main">
  <p:tag name="WEBVIDEO" val="blbvvideo/id/BV13a411B7T9"/>
</p:tagLst>
</file>

<file path=ppt/tags/tag3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heme/theme1.xml><?xml version="1.0" encoding="utf-8"?>
<a:theme xmlns:a="http://schemas.openxmlformats.org/drawingml/2006/main" name="1_Office 主题​​">
  <a:themeElements>
    <a:clrScheme name="自定义 222">
      <a:dk1>
        <a:sysClr val="windowText" lastClr="000000"/>
      </a:dk1>
      <a:lt1>
        <a:sysClr val="window" lastClr="FFFFFF"/>
      </a:lt1>
      <a:dk2>
        <a:srgbClr val="435258"/>
      </a:dk2>
      <a:lt2>
        <a:srgbClr val="EEECE1"/>
      </a:lt2>
      <a:accent1>
        <a:srgbClr val="2A8FBD"/>
      </a:accent1>
      <a:accent2>
        <a:srgbClr val="00B0F0"/>
      </a:accent2>
      <a:accent3>
        <a:srgbClr val="435258"/>
      </a:accent3>
      <a:accent4>
        <a:srgbClr val="1E6787"/>
      </a:accent4>
      <a:accent5>
        <a:srgbClr val="2A8FBD"/>
      </a:accent5>
      <a:accent6>
        <a:srgbClr val="E44860"/>
      </a:accent6>
      <a:hlink>
        <a:srgbClr val="E44860"/>
      </a:hlink>
      <a:folHlink>
        <a:srgbClr val="435258"/>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1546</TotalTime>
  <Words>5515</Words>
  <Application>Microsoft Office PowerPoint</Application>
  <PresentationFormat>宽屏</PresentationFormat>
  <Paragraphs>561</Paragraphs>
  <Slides>77</Slides>
  <Notes>63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77</vt:i4>
      </vt:variant>
    </vt:vector>
  </HeadingPairs>
  <TitlesOfParts>
    <vt:vector size="92" baseType="lpstr">
      <vt:lpstr>Helvetica Light</vt:lpstr>
      <vt:lpstr>Impact MT Std</vt:lpstr>
      <vt:lpstr>Inter</vt:lpstr>
      <vt:lpstr>等线</vt:lpstr>
      <vt:lpstr>微软雅黑</vt:lpstr>
      <vt:lpstr>微软雅黑</vt:lpstr>
      <vt:lpstr>造字工房尚黑（非商用）细体</vt:lpstr>
      <vt:lpstr>Arial</vt:lpstr>
      <vt:lpstr>Calibri</vt:lpstr>
      <vt:lpstr>Cambria Math</vt:lpstr>
      <vt:lpstr>Consolas</vt:lpstr>
      <vt:lpstr>Gill Sans MT Condensed</vt:lpstr>
      <vt:lpstr>Gill Sans Ultra Bold</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ZhaoLu</dc:creator>
  <cp:lastModifiedBy>Fan Bi</cp:lastModifiedBy>
  <cp:revision>165</cp:revision>
  <dcterms:created xsi:type="dcterms:W3CDTF">2019-01-13T07:44:00Z</dcterms:created>
  <dcterms:modified xsi:type="dcterms:W3CDTF">2025-03-04T05:08:13Z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256F7D1329EC4FC1817C970322332139</vt:lpwstr>
  </property>
  <property fmtid="{D5CDD505-2E9C-101B-9397-08002B2CF9AE}" pid="3" name="KSOProductBuildVer">
    <vt:lpwstr>2052-11.1.0.11365</vt:lpwstr>
  </property>
</Properties>
</file>